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sldIdLst>
    <p:sldId id="276" r:id="rId3"/>
    <p:sldId id="257" r:id="rId4"/>
    <p:sldId id="260" r:id="rId5"/>
    <p:sldId id="262" r:id="rId6"/>
    <p:sldId id="264" r:id="rId7"/>
    <p:sldId id="263" r:id="rId8"/>
    <p:sldId id="265" r:id="rId9"/>
    <p:sldId id="266" r:id="rId10"/>
    <p:sldId id="267" r:id="rId11"/>
    <p:sldId id="269" r:id="rId12"/>
    <p:sldId id="270" r:id="rId13"/>
    <p:sldId id="271" r:id="rId14"/>
    <p:sldId id="272" r:id="rId15"/>
    <p:sldId id="273" r:id="rId16"/>
    <p:sldId id="275" r:id="rId17"/>
    <p:sldId id="274" r:id="rId18"/>
    <p:sldId id="268" r:id="rId19"/>
    <p:sldId id="259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58" r:id="rId30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E7F"/>
    <a:srgbClr val="0097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74"/>
  </p:normalViewPr>
  <p:slideViewPr>
    <p:cSldViewPr snapToGrid="0" snapToObjects="1">
      <p:cViewPr varScale="1">
        <p:scale>
          <a:sx n="131" d="100"/>
          <a:sy n="131" d="100"/>
        </p:scale>
        <p:origin x="3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0AE01-26D3-274E-A391-C769D0E17488}" type="datetimeFigureOut">
              <a:rPr lang="es-ES_tradnl" smtClean="0"/>
              <a:t>14/3/16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BBAD5-14A7-7E40-923B-A174AEB09AE4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265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0AE01-26D3-274E-A391-C769D0E17488}" type="datetimeFigureOut">
              <a:rPr lang="es-ES_tradnl" smtClean="0"/>
              <a:t>14/3/16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BBAD5-14A7-7E40-923B-A174AEB09AE4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84026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0AE01-26D3-274E-A391-C769D0E17488}" type="datetimeFigureOut">
              <a:rPr lang="es-ES_tradnl" smtClean="0"/>
              <a:t>14/3/16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BBAD5-14A7-7E40-923B-A174AEB09AE4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383726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27732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 smtClean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27381" y="1508787"/>
            <a:ext cx="11329259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6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541173" y="2411015"/>
            <a:ext cx="11329259" cy="3994316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8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82952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59563" y="0"/>
            <a:ext cx="10032437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 smtClean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639616" y="1316766"/>
            <a:ext cx="9217024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6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653408" y="2218994"/>
            <a:ext cx="9217024" cy="3994316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8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3828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0AE01-26D3-274E-A391-C769D0E17488}" type="datetimeFigureOut">
              <a:rPr lang="es-ES_tradnl" smtClean="0"/>
              <a:t>14/3/16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BBAD5-14A7-7E40-923B-A174AEB09AE4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3087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0AE01-26D3-274E-A391-C769D0E17488}" type="datetimeFigureOut">
              <a:rPr lang="es-ES_tradnl" smtClean="0"/>
              <a:t>14/3/16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BBAD5-14A7-7E40-923B-A174AEB09AE4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071157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0AE01-26D3-274E-A391-C769D0E17488}" type="datetimeFigureOut">
              <a:rPr lang="es-ES_tradnl" smtClean="0"/>
              <a:t>14/3/16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BBAD5-14A7-7E40-923B-A174AEB09AE4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93203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0AE01-26D3-274E-A391-C769D0E17488}" type="datetimeFigureOut">
              <a:rPr lang="es-ES_tradnl" smtClean="0"/>
              <a:t>14/3/16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BBAD5-14A7-7E40-923B-A174AEB09AE4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58384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0AE01-26D3-274E-A391-C769D0E17488}" type="datetimeFigureOut">
              <a:rPr lang="es-ES_tradnl" smtClean="0"/>
              <a:t>14/3/16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BBAD5-14A7-7E40-923B-A174AEB09AE4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7744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0AE01-26D3-274E-A391-C769D0E17488}" type="datetimeFigureOut">
              <a:rPr lang="es-ES_tradnl" smtClean="0"/>
              <a:t>14/3/16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BBAD5-14A7-7E40-923B-A174AEB09AE4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54365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0AE01-26D3-274E-A391-C769D0E17488}" type="datetimeFigureOut">
              <a:rPr lang="es-ES_tradnl" smtClean="0"/>
              <a:t>14/3/16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BBAD5-14A7-7E40-923B-A174AEB09AE4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9065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0AE01-26D3-274E-A391-C769D0E17488}" type="datetimeFigureOut">
              <a:rPr lang="es-ES_tradnl" smtClean="0"/>
              <a:t>14/3/16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BBAD5-14A7-7E40-923B-A174AEB09AE4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1437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70AE01-26D3-274E-A391-C769D0E17488}" type="datetimeFigureOut">
              <a:rPr lang="es-ES_tradnl" smtClean="0"/>
              <a:t>14/3/16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BBBAD5-14A7-7E40-923B-A174AEB09AE4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93995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3172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ctr" defTabSz="1219170" rtl="0" eaLnBrk="1" latinLnBrk="1" hangingPunct="1">
        <a:spcBef>
          <a:spcPct val="0"/>
        </a:spcBef>
        <a:buNone/>
        <a:defRPr sz="48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6.tiff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tiff"/><Relationship Id="rId3" Type="http://schemas.openxmlformats.org/officeDocument/2006/relationships/hyperlink" Target="../../BIBLIOTECA/7.%20VIDEOS/Papa%20Francisco%20-%20Periferias.mov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tiff"/><Relationship Id="rId3" Type="http://schemas.openxmlformats.org/officeDocument/2006/relationships/hyperlink" Target="../../BIBLIOTECA/7.%20VIDEOS/-%20Pensamiento%20educativo%20del%20Papa.mp4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tiff"/><Relationship Id="rId3" Type="http://schemas.openxmlformats.org/officeDocument/2006/relationships/hyperlink" Target="../../BIBLIOTECA/7.%20VIDEOS/-%20Educating%20Amid%20the%20Challenges%20-%20Malala.mov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6288020" y="1848164"/>
            <a:ext cx="5760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1"/>
            <a:r>
              <a:rPr lang="es-ES_tradnl" sz="4000" dirty="0" smtClean="0">
                <a:solidFill>
                  <a:prstClr val="white"/>
                </a:solidFill>
                <a:latin typeface="Chalkduster" charset="0"/>
                <a:ea typeface="Chalkduster" charset="0"/>
                <a:cs typeface="Chalkduster" charset="0"/>
              </a:rPr>
              <a:t>CONCLUSIONES</a:t>
            </a:r>
            <a:endParaRPr lang="es-ES_tradnl" sz="4000" dirty="0">
              <a:solidFill>
                <a:prstClr val="white"/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6670430" y="3241321"/>
            <a:ext cx="603472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latinLnBrk="1"/>
            <a:r>
              <a:rPr lang="en-US" altLang="ko-KR" sz="33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halkduster" charset="0"/>
                <a:ea typeface="Chalkduster" charset="0"/>
                <a:cs typeface="Chalkduster" charset="0"/>
              </a:rPr>
              <a:t>CONGRESO </a:t>
            </a:r>
            <a:r>
              <a:rPr lang="en-US" altLang="ko-KR" sz="3300" b="1" dirty="0">
                <a:solidFill>
                  <a:prstClr val="black">
                    <a:lumMod val="75000"/>
                    <a:lumOff val="25000"/>
                  </a:prstClr>
                </a:solidFill>
                <a:latin typeface="Chalkduster" charset="0"/>
                <a:ea typeface="Chalkduster" charset="0"/>
                <a:cs typeface="Chalkduster" charset="0"/>
              </a:rPr>
              <a:t>MUNDIAL</a:t>
            </a:r>
          </a:p>
          <a:p>
            <a:pPr algn="ctr" latinLnBrk="1"/>
            <a:r>
              <a:rPr lang="en-US" altLang="ko-KR" sz="3300" b="1" dirty="0">
                <a:solidFill>
                  <a:prstClr val="black">
                    <a:lumMod val="75000"/>
                    <a:lumOff val="25000"/>
                  </a:prstClr>
                </a:solidFill>
                <a:latin typeface="Chalkduster" charset="0"/>
                <a:ea typeface="Chalkduster" charset="0"/>
                <a:cs typeface="Chalkduster" charset="0"/>
              </a:rPr>
              <a:t>E INTERAMERICANO</a:t>
            </a:r>
          </a:p>
          <a:p>
            <a:pPr algn="ctr" latinLnBrk="1"/>
            <a:r>
              <a:rPr lang="en-US" altLang="ko-KR" sz="3300" b="1" dirty="0">
                <a:solidFill>
                  <a:prstClr val="black">
                    <a:lumMod val="75000"/>
                    <a:lumOff val="25000"/>
                  </a:prstClr>
                </a:solidFill>
                <a:latin typeface="Chalkduster" charset="0"/>
                <a:ea typeface="Chalkduster" charset="0"/>
                <a:cs typeface="Chalkduster" charset="0"/>
              </a:rPr>
              <a:t>DE EDUCACI</a:t>
            </a:r>
            <a:r>
              <a:rPr lang="es-ES" altLang="ko-KR" sz="3300" b="1" dirty="0">
                <a:solidFill>
                  <a:prstClr val="black">
                    <a:lumMod val="75000"/>
                    <a:lumOff val="25000"/>
                  </a:prstClr>
                </a:solidFill>
                <a:latin typeface="Chalkduster" charset="0"/>
                <a:ea typeface="Chalkduster" charset="0"/>
                <a:cs typeface="Chalkduster" charset="0"/>
              </a:rPr>
              <a:t>ÓN</a:t>
            </a:r>
          </a:p>
          <a:p>
            <a:pPr algn="ctr" latinLnBrk="1"/>
            <a:r>
              <a:rPr lang="es-ES" altLang="ko-KR" sz="3300" b="1" dirty="0">
                <a:solidFill>
                  <a:prstClr val="black">
                    <a:lumMod val="75000"/>
                    <a:lumOff val="25000"/>
                  </a:prstClr>
                </a:solidFill>
                <a:latin typeface="Chalkduster" charset="0"/>
                <a:ea typeface="Chalkduster" charset="0"/>
                <a:cs typeface="Chalkduster" charset="0"/>
              </a:rPr>
              <a:t>CATÓLICA</a:t>
            </a:r>
            <a:endParaRPr lang="en-US" altLang="ko-KR" sz="3300" b="1" dirty="0">
              <a:solidFill>
                <a:prstClr val="black">
                  <a:lumMod val="75000"/>
                  <a:lumOff val="25000"/>
                </a:prstClr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5320" y="248493"/>
            <a:ext cx="1075880" cy="133628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3649" y="371955"/>
            <a:ext cx="690812" cy="1089357"/>
          </a:xfrm>
          <a:prstGeom prst="rect">
            <a:avLst/>
          </a:prstGeom>
        </p:spPr>
      </p:pic>
      <p:pic>
        <p:nvPicPr>
          <p:cNvPr id="8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3418" y="5533552"/>
            <a:ext cx="1561910" cy="819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0611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57 CuadroTexto"/>
          <p:cNvSpPr txBox="1">
            <a:spLocks/>
          </p:cNvSpPr>
          <p:nvPr/>
        </p:nvSpPr>
        <p:spPr>
          <a:xfrm>
            <a:off x="591416" y="787092"/>
            <a:ext cx="11309639" cy="535531"/>
          </a:xfrm>
          <a:prstGeom prst="rect">
            <a:avLst/>
          </a:prstGeom>
          <a:solidFill>
            <a:srgbClr val="007E7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s-A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CONCLUSIONES</a:t>
            </a:r>
            <a:endParaRPr lang="es-A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3540369" y="210235"/>
            <a:ext cx="84853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latinLnBrk="1"/>
            <a:r>
              <a:rPr lang="en-US" altLang="ko-KR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halkduster" charset="0"/>
                <a:ea typeface="Chalkduster" charset="0"/>
                <a:cs typeface="Chalkduster" charset="0"/>
              </a:rPr>
              <a:t>CONGRESO MUNDIAL DE EDUCACI</a:t>
            </a:r>
            <a:r>
              <a:rPr lang="es-ES" altLang="ko-KR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halkduster" charset="0"/>
                <a:ea typeface="Chalkduster" charset="0"/>
                <a:cs typeface="Chalkduster" charset="0"/>
              </a:rPr>
              <a:t>ÓN CATÓLICA – ROMA 2015</a:t>
            </a:r>
            <a:endParaRPr lang="en-US" altLang="ko-KR" b="1" dirty="0">
              <a:solidFill>
                <a:prstClr val="black">
                  <a:lumMod val="75000"/>
                  <a:lumOff val="25000"/>
                </a:prstClr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591416" y="1530148"/>
            <a:ext cx="1130963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600" b="1" dirty="0" smtClean="0">
                <a:latin typeface="Candara" charset="0"/>
                <a:ea typeface="Candara" charset="0"/>
                <a:cs typeface="Candara" charset="0"/>
              </a:rPr>
              <a:t>II. LOS SUJETOS QUE INTERACT</a:t>
            </a:r>
            <a:r>
              <a:rPr lang="es-ES" sz="2600" b="1" dirty="0" smtClean="0">
                <a:latin typeface="Candara" charset="0"/>
                <a:ea typeface="Candara" charset="0"/>
                <a:cs typeface="Candara" charset="0"/>
              </a:rPr>
              <a:t>ÚAN</a:t>
            </a:r>
            <a:endParaRPr lang="es-ES_tradnl" sz="2600" b="1" dirty="0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4108" y="2022591"/>
            <a:ext cx="5026947" cy="4570734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591416" y="2099787"/>
            <a:ext cx="6055569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600" noProof="1" smtClean="0">
                <a:latin typeface="Candara" charset="0"/>
                <a:ea typeface="Candara" charset="0"/>
                <a:cs typeface="Candara" charset="0"/>
              </a:rPr>
              <a:t>Los rasgos esenciales que act</a:t>
            </a:r>
            <a:r>
              <a:rPr lang="es-ES" sz="2600" noProof="1" smtClean="0">
                <a:latin typeface="Candara" charset="0"/>
                <a:ea typeface="Candara" charset="0"/>
                <a:cs typeface="Candara" charset="0"/>
              </a:rPr>
              <a:t>úan en la Escuela Católica, los resumimos en:</a:t>
            </a:r>
          </a:p>
          <a:p>
            <a:pPr algn="just"/>
            <a:endParaRPr lang="es-ES" sz="2600" noProof="1" smtClean="0">
              <a:latin typeface="Candara" charset="0"/>
              <a:ea typeface="Candara" charset="0"/>
              <a:cs typeface="Candara" charset="0"/>
            </a:endParaRPr>
          </a:p>
          <a:p>
            <a:pPr marL="457200" indent="-457200" algn="just">
              <a:buFontTx/>
              <a:buChar char="-"/>
            </a:pPr>
            <a:r>
              <a:rPr lang="es-ES" sz="2600" noProof="1" smtClean="0">
                <a:latin typeface="Candara" charset="0"/>
                <a:ea typeface="Candara" charset="0"/>
                <a:cs typeface="Candara" charset="0"/>
              </a:rPr>
              <a:t>Comunidades profesionales.</a:t>
            </a:r>
          </a:p>
          <a:p>
            <a:pPr marL="457200" indent="-457200" algn="just">
              <a:buFontTx/>
              <a:buChar char="-"/>
            </a:pPr>
            <a:r>
              <a:rPr lang="es-ES" sz="2600" noProof="1" smtClean="0">
                <a:latin typeface="Candara" charset="0"/>
                <a:ea typeface="Candara" charset="0"/>
                <a:cs typeface="Candara" charset="0"/>
              </a:rPr>
              <a:t>Comunidades educativas.</a:t>
            </a:r>
          </a:p>
          <a:p>
            <a:pPr marL="457200" indent="-457200" algn="just">
              <a:buFontTx/>
              <a:buChar char="-"/>
            </a:pPr>
            <a:r>
              <a:rPr lang="es-ES" sz="2600" noProof="1" smtClean="0">
                <a:latin typeface="Candara" charset="0"/>
                <a:ea typeface="Candara" charset="0"/>
                <a:cs typeface="Candara" charset="0"/>
              </a:rPr>
              <a:t>Comunidades de evangelización.</a:t>
            </a:r>
          </a:p>
          <a:p>
            <a:pPr marL="457200" indent="-457200" algn="just">
              <a:buFontTx/>
              <a:buChar char="-"/>
            </a:pPr>
            <a:endParaRPr lang="es-ES" sz="2600" noProof="1" smtClean="0"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" sz="2600" noProof="1" smtClean="0">
                <a:latin typeface="Candara" charset="0"/>
                <a:ea typeface="Candara" charset="0"/>
                <a:cs typeface="Candara" charset="0"/>
              </a:rPr>
              <a:t>El congreso urge a </a:t>
            </a:r>
            <a:r>
              <a:rPr lang="es-ES" sz="2600" b="1" noProof="1" smtClean="0">
                <a:latin typeface="Candara" charset="0"/>
                <a:ea typeface="Candara" charset="0"/>
                <a:cs typeface="Candara" charset="0"/>
              </a:rPr>
              <a:t>trabajar para incrementar el protagonismo y la participación de los diferentes miembros </a:t>
            </a:r>
            <a:r>
              <a:rPr lang="es-ES" sz="2600" noProof="1" smtClean="0">
                <a:latin typeface="Candara" charset="0"/>
                <a:ea typeface="Candara" charset="0"/>
                <a:cs typeface="Candara" charset="0"/>
              </a:rPr>
              <a:t>de la comunidad educativa.</a:t>
            </a:r>
            <a:endParaRPr lang="es-ES" sz="2600" noProof="1">
              <a:latin typeface="Candara" charset="0"/>
              <a:ea typeface="Candara" charset="0"/>
              <a:cs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37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57 CuadroTexto"/>
          <p:cNvSpPr txBox="1">
            <a:spLocks/>
          </p:cNvSpPr>
          <p:nvPr/>
        </p:nvSpPr>
        <p:spPr>
          <a:xfrm>
            <a:off x="591416" y="787092"/>
            <a:ext cx="11309639" cy="535531"/>
          </a:xfrm>
          <a:prstGeom prst="rect">
            <a:avLst/>
          </a:prstGeom>
          <a:solidFill>
            <a:srgbClr val="007E7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s-A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CONCLUSIONES</a:t>
            </a:r>
            <a:endParaRPr lang="es-A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3540369" y="210235"/>
            <a:ext cx="84853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latinLnBrk="1"/>
            <a:r>
              <a:rPr lang="en-US" altLang="ko-KR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halkduster" charset="0"/>
                <a:ea typeface="Chalkduster" charset="0"/>
                <a:cs typeface="Chalkduster" charset="0"/>
              </a:rPr>
              <a:t>CONGRESO MUNDIAL DE EDUCACI</a:t>
            </a:r>
            <a:r>
              <a:rPr lang="es-ES" altLang="ko-KR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halkduster" charset="0"/>
                <a:ea typeface="Chalkduster" charset="0"/>
                <a:cs typeface="Chalkduster" charset="0"/>
              </a:rPr>
              <a:t>ÓN CATÓLICA – ROMA 2015</a:t>
            </a:r>
            <a:endParaRPr lang="en-US" altLang="ko-KR" b="1" dirty="0">
              <a:solidFill>
                <a:prstClr val="black">
                  <a:lumMod val="75000"/>
                  <a:lumOff val="25000"/>
                </a:prstClr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591416" y="1530148"/>
            <a:ext cx="1130963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600" b="1" dirty="0" smtClean="0">
                <a:latin typeface="Candara" charset="0"/>
                <a:ea typeface="Candara" charset="0"/>
                <a:cs typeface="Candara" charset="0"/>
              </a:rPr>
              <a:t>III. LA FORMACI</a:t>
            </a:r>
            <a:r>
              <a:rPr lang="es-ES" sz="2600" b="1" dirty="0" smtClean="0">
                <a:latin typeface="Candara" charset="0"/>
                <a:ea typeface="Candara" charset="0"/>
                <a:cs typeface="Candara" charset="0"/>
              </a:rPr>
              <a:t>ÓN DE FORMADORES</a:t>
            </a:r>
            <a:endParaRPr lang="es-ES_tradnl" sz="26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591416" y="2022591"/>
            <a:ext cx="1130963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600" noProof="1" smtClean="0">
                <a:latin typeface="Candara" charset="0"/>
                <a:ea typeface="Candara" charset="0"/>
                <a:cs typeface="Candara" charset="0"/>
              </a:rPr>
              <a:t>La </a:t>
            </a:r>
            <a:r>
              <a:rPr lang="es-ES_tradnl" sz="2600" b="1" noProof="1" smtClean="0">
                <a:latin typeface="Candara" charset="0"/>
                <a:ea typeface="Candara" charset="0"/>
                <a:cs typeface="Candara" charset="0"/>
              </a:rPr>
              <a:t>construcci</a:t>
            </a:r>
            <a:r>
              <a:rPr lang="es-ES" sz="2600" b="1" noProof="1" smtClean="0">
                <a:latin typeface="Candara" charset="0"/>
                <a:ea typeface="Candara" charset="0"/>
                <a:cs typeface="Candara" charset="0"/>
              </a:rPr>
              <a:t>ón de la comunidad educativa </a:t>
            </a:r>
            <a:r>
              <a:rPr lang="es-ES" sz="2600" noProof="1" smtClean="0">
                <a:latin typeface="Candara" charset="0"/>
                <a:ea typeface="Candara" charset="0"/>
                <a:cs typeface="Candara" charset="0"/>
              </a:rPr>
              <a:t>y, con ella, la </a:t>
            </a:r>
            <a:r>
              <a:rPr lang="es-ES" sz="2600" b="1" noProof="1" smtClean="0">
                <a:latin typeface="Candara" charset="0"/>
                <a:ea typeface="Candara" charset="0"/>
                <a:cs typeface="Candara" charset="0"/>
              </a:rPr>
              <a:t>eficaz reafirmación de la identidad y de la misión </a:t>
            </a:r>
            <a:r>
              <a:rPr lang="es-ES" sz="2600" noProof="1" smtClean="0">
                <a:latin typeface="Candara" charset="0"/>
                <a:ea typeface="Candara" charset="0"/>
                <a:cs typeface="Candara" charset="0"/>
              </a:rPr>
              <a:t>específica de la Escuela para por la formación de docentes.</a:t>
            </a:r>
            <a:endParaRPr lang="es-ES_tradnl" sz="2600" noProof="1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4954" y="3315253"/>
            <a:ext cx="7045569" cy="3305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04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57 CuadroTexto"/>
          <p:cNvSpPr txBox="1">
            <a:spLocks/>
          </p:cNvSpPr>
          <p:nvPr/>
        </p:nvSpPr>
        <p:spPr>
          <a:xfrm>
            <a:off x="591416" y="787092"/>
            <a:ext cx="11309639" cy="535531"/>
          </a:xfrm>
          <a:prstGeom prst="rect">
            <a:avLst/>
          </a:prstGeom>
          <a:solidFill>
            <a:srgbClr val="007E7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s-A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CONCLUSIONES</a:t>
            </a:r>
            <a:endParaRPr lang="es-A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3540369" y="210235"/>
            <a:ext cx="84853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latinLnBrk="1"/>
            <a:r>
              <a:rPr lang="en-US" altLang="ko-KR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halkduster" charset="0"/>
                <a:ea typeface="Chalkduster" charset="0"/>
                <a:cs typeface="Chalkduster" charset="0"/>
              </a:rPr>
              <a:t>CONGRESO MUNDIAL DE EDUCACI</a:t>
            </a:r>
            <a:r>
              <a:rPr lang="es-ES" altLang="ko-KR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halkduster" charset="0"/>
                <a:ea typeface="Chalkduster" charset="0"/>
                <a:cs typeface="Chalkduster" charset="0"/>
              </a:rPr>
              <a:t>ÓN CATÓLICA – ROMA 2015</a:t>
            </a:r>
            <a:endParaRPr lang="en-US" altLang="ko-KR" b="1" dirty="0">
              <a:solidFill>
                <a:prstClr val="black">
                  <a:lumMod val="75000"/>
                  <a:lumOff val="25000"/>
                </a:prstClr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591416" y="1530148"/>
            <a:ext cx="1130963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600" b="1" dirty="0" smtClean="0">
                <a:latin typeface="Candara" charset="0"/>
                <a:ea typeface="Candara" charset="0"/>
                <a:cs typeface="Candara" charset="0"/>
              </a:rPr>
              <a:t>III. LA FORMACI</a:t>
            </a:r>
            <a:r>
              <a:rPr lang="es-ES" sz="2600" b="1" smtClean="0">
                <a:latin typeface="Candara" charset="0"/>
                <a:ea typeface="Candara" charset="0"/>
                <a:cs typeface="Candara" charset="0"/>
              </a:rPr>
              <a:t>ÓN DE FORMADORES</a:t>
            </a:r>
            <a:endParaRPr lang="es-ES_tradnl" sz="26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591416" y="2230116"/>
            <a:ext cx="590317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s-ES_tradnl" sz="2600" noProof="1" smtClean="0">
                <a:latin typeface="Candara" charset="0"/>
                <a:ea typeface="Candara" charset="0"/>
                <a:cs typeface="Candara" charset="0"/>
              </a:rPr>
              <a:t>La Escuela Católica</a:t>
            </a:r>
            <a:r>
              <a:rPr lang="es-ES" sz="2600" noProof="1" smtClean="0">
                <a:latin typeface="Candara" charset="0"/>
                <a:ea typeface="Candara" charset="0"/>
                <a:cs typeface="Candara" charset="0"/>
              </a:rPr>
              <a:t> requiere de </a:t>
            </a:r>
            <a:r>
              <a:rPr lang="es-ES_tradnl" sz="2600" b="1" noProof="1" smtClean="0">
                <a:latin typeface="Candara" charset="0"/>
                <a:ea typeface="Candara" charset="0"/>
                <a:cs typeface="Candara" charset="0"/>
              </a:rPr>
              <a:t>docentes dotados no sólo de la necesaria competencia profesional que exige autonomía</a:t>
            </a:r>
            <a:r>
              <a:rPr lang="es-ES_tradnl" sz="2600" noProof="1" smtClean="0">
                <a:latin typeface="Candara" charset="0"/>
                <a:ea typeface="Candara" charset="0"/>
                <a:cs typeface="Candara" charset="0"/>
              </a:rPr>
              <a:t>, capacidad de hacer proyectos y evaluarlos, capacidad de relación, creatividad, abertura a lo nuevo, interés sincero por la investigación y la experimentación, sino que además </a:t>
            </a:r>
            <a:r>
              <a:rPr lang="es-ES_tradnl" sz="2600" b="1" noProof="1" smtClean="0">
                <a:latin typeface="Candara" charset="0"/>
                <a:ea typeface="Candara" charset="0"/>
                <a:cs typeface="Candara" charset="0"/>
              </a:rPr>
              <a:t>sean consciente de su papel como educadores.</a:t>
            </a:r>
            <a:endParaRPr lang="es-CO" sz="2600" b="1" noProof="1">
              <a:effectLst/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4554" y="1682102"/>
            <a:ext cx="4906019" cy="4789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26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57 CuadroTexto"/>
          <p:cNvSpPr txBox="1">
            <a:spLocks/>
          </p:cNvSpPr>
          <p:nvPr/>
        </p:nvSpPr>
        <p:spPr>
          <a:xfrm>
            <a:off x="591416" y="787092"/>
            <a:ext cx="11309639" cy="535531"/>
          </a:xfrm>
          <a:prstGeom prst="rect">
            <a:avLst/>
          </a:prstGeom>
          <a:solidFill>
            <a:srgbClr val="007E7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s-A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CONCLUSIONES</a:t>
            </a:r>
            <a:endParaRPr lang="es-A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3540369" y="210235"/>
            <a:ext cx="84853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latinLnBrk="1"/>
            <a:r>
              <a:rPr lang="en-US" altLang="ko-KR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halkduster" charset="0"/>
                <a:ea typeface="Chalkduster" charset="0"/>
                <a:cs typeface="Chalkduster" charset="0"/>
              </a:rPr>
              <a:t>CONGRESO MUNDIAL DE EDUCACI</a:t>
            </a:r>
            <a:r>
              <a:rPr lang="es-ES" altLang="ko-KR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halkduster" charset="0"/>
                <a:ea typeface="Chalkduster" charset="0"/>
                <a:cs typeface="Chalkduster" charset="0"/>
              </a:rPr>
              <a:t>ÓN CATÓLICA – ROMA 2015</a:t>
            </a:r>
            <a:endParaRPr lang="en-US" altLang="ko-KR" b="1" dirty="0">
              <a:solidFill>
                <a:prstClr val="black">
                  <a:lumMod val="75000"/>
                  <a:lumOff val="25000"/>
                </a:prstClr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591416" y="1530148"/>
            <a:ext cx="1130963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600" b="1" dirty="0" smtClean="0">
                <a:latin typeface="Candara" charset="0"/>
                <a:ea typeface="Candara" charset="0"/>
                <a:cs typeface="Candara" charset="0"/>
              </a:rPr>
              <a:t>III. LA FORMACI</a:t>
            </a:r>
            <a:r>
              <a:rPr lang="es-ES" sz="2600" b="1" dirty="0" smtClean="0">
                <a:latin typeface="Candara" charset="0"/>
                <a:ea typeface="Candara" charset="0"/>
                <a:cs typeface="Candara" charset="0"/>
              </a:rPr>
              <a:t>ÓN DE FORMADORES</a:t>
            </a:r>
            <a:endParaRPr lang="es-ES_tradnl" sz="26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591415" y="2022591"/>
            <a:ext cx="11309639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s-ES_tradnl" sz="2300" dirty="0">
                <a:latin typeface="Candara" charset="0"/>
                <a:ea typeface="Candara" charset="0"/>
                <a:cs typeface="Candara" charset="0"/>
              </a:rPr>
              <a:t>Es necesaria, pues, una formación que no sólo afiance las competencias profesionales, sino que sobre todo  </a:t>
            </a:r>
            <a:r>
              <a:rPr lang="es-ES_tradnl" sz="2300" b="1" dirty="0">
                <a:latin typeface="Candara" charset="0"/>
                <a:ea typeface="Candara" charset="0"/>
                <a:cs typeface="Candara" charset="0"/>
              </a:rPr>
              <a:t>«haga hincapié en la dimensión vocacional de la profesión docente», </a:t>
            </a:r>
            <a:r>
              <a:rPr lang="es-ES_tradnl" sz="2300" dirty="0">
                <a:latin typeface="Candara" charset="0"/>
                <a:ea typeface="Candara" charset="0"/>
                <a:cs typeface="Candara" charset="0"/>
              </a:rPr>
              <a:t>favoreciendo «la madurez de una mentalidad inspirada en las valores evangélicos», según los </a:t>
            </a:r>
            <a:r>
              <a:rPr lang="es-ES_tradnl" sz="2300" b="1" dirty="0">
                <a:latin typeface="Candara" charset="0"/>
                <a:ea typeface="Candara" charset="0"/>
                <a:cs typeface="Candara" charset="0"/>
              </a:rPr>
              <a:t>rasgos «específicos de la espiritualidad y de la misión del Instituto».</a:t>
            </a:r>
            <a:endParaRPr lang="es-CO" sz="2300" b="1" dirty="0">
              <a:effectLst/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9084" y="3516922"/>
            <a:ext cx="7734300" cy="3135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155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57 CuadroTexto"/>
          <p:cNvSpPr txBox="1">
            <a:spLocks/>
          </p:cNvSpPr>
          <p:nvPr/>
        </p:nvSpPr>
        <p:spPr>
          <a:xfrm>
            <a:off x="591416" y="787092"/>
            <a:ext cx="11309639" cy="535531"/>
          </a:xfrm>
          <a:prstGeom prst="rect">
            <a:avLst/>
          </a:prstGeom>
          <a:solidFill>
            <a:srgbClr val="007E7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s-A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CONCLUSIONES</a:t>
            </a:r>
            <a:endParaRPr lang="es-A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3540369" y="210235"/>
            <a:ext cx="84853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latinLnBrk="1"/>
            <a:r>
              <a:rPr lang="en-US" altLang="ko-KR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halkduster" charset="0"/>
                <a:ea typeface="Chalkduster" charset="0"/>
                <a:cs typeface="Chalkduster" charset="0"/>
              </a:rPr>
              <a:t>CONGRESO MUNDIAL DE EDUCACI</a:t>
            </a:r>
            <a:r>
              <a:rPr lang="es-ES" altLang="ko-KR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halkduster" charset="0"/>
                <a:ea typeface="Chalkduster" charset="0"/>
                <a:cs typeface="Chalkduster" charset="0"/>
              </a:rPr>
              <a:t>ÓN CATÓLICA – ROMA 2015</a:t>
            </a:r>
            <a:endParaRPr lang="en-US" altLang="ko-KR" b="1" dirty="0">
              <a:solidFill>
                <a:prstClr val="black">
                  <a:lumMod val="75000"/>
                  <a:lumOff val="25000"/>
                </a:prstClr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591416" y="1530148"/>
            <a:ext cx="1130963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600" b="1" dirty="0" smtClean="0">
                <a:latin typeface="Candara" charset="0"/>
                <a:ea typeface="Candara" charset="0"/>
                <a:cs typeface="Candara" charset="0"/>
              </a:rPr>
              <a:t>IV. LOS GRANDES DESAF</a:t>
            </a:r>
            <a:r>
              <a:rPr lang="es-ES" sz="2600" b="1" dirty="0" smtClean="0">
                <a:latin typeface="Candara" charset="0"/>
                <a:ea typeface="Candara" charset="0"/>
                <a:cs typeface="Candara" charset="0"/>
              </a:rPr>
              <a:t>ÍOS</a:t>
            </a:r>
            <a:endParaRPr lang="es-ES_tradnl" sz="26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591416" y="2022591"/>
            <a:ext cx="1130963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600" noProof="1" smtClean="0">
                <a:latin typeface="Candara" charset="0"/>
                <a:ea typeface="Candara" charset="0"/>
                <a:cs typeface="Candara" charset="0"/>
              </a:rPr>
              <a:t>Promover un recorrido de </a:t>
            </a:r>
            <a:r>
              <a:rPr lang="es-ES_tradnl" sz="2600" b="1" noProof="1" smtClean="0">
                <a:latin typeface="Candara" charset="0"/>
                <a:ea typeface="Candara" charset="0"/>
                <a:cs typeface="Candara" charset="0"/>
              </a:rPr>
              <a:t>educaci</a:t>
            </a:r>
            <a:r>
              <a:rPr lang="es-ES" sz="2600" b="1" noProof="1" smtClean="0">
                <a:latin typeface="Candara" charset="0"/>
                <a:ea typeface="Candara" charset="0"/>
                <a:cs typeface="Candara" charset="0"/>
              </a:rPr>
              <a:t>ón integral de los jóvenes</a:t>
            </a:r>
            <a:r>
              <a:rPr lang="es-ES" sz="2600" noProof="1" smtClean="0">
                <a:latin typeface="Candara" charset="0"/>
                <a:ea typeface="Candara" charset="0"/>
                <a:cs typeface="Candara" charset="0"/>
              </a:rPr>
              <a:t>, confiando su cuidado y guía a una comunidad educativa de evangelización, </a:t>
            </a:r>
            <a:r>
              <a:rPr lang="es-ES" sz="2600" b="1" noProof="1" smtClean="0">
                <a:latin typeface="Candara" charset="0"/>
                <a:ea typeface="Candara" charset="0"/>
                <a:cs typeface="Candara" charset="0"/>
              </a:rPr>
              <a:t>donde se exprese de manera viva y vital la identidad de la institución </a:t>
            </a:r>
            <a:r>
              <a:rPr lang="es-ES" sz="2600" noProof="1" smtClean="0">
                <a:latin typeface="Candara" charset="0"/>
                <a:ea typeface="Candara" charset="0"/>
                <a:cs typeface="Candara" charset="0"/>
              </a:rPr>
              <a:t>educativa.</a:t>
            </a:r>
            <a:endParaRPr lang="es-ES_tradnl" sz="2600" noProof="1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047" y="3315253"/>
            <a:ext cx="7842738" cy="333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883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57 CuadroTexto"/>
          <p:cNvSpPr txBox="1">
            <a:spLocks/>
          </p:cNvSpPr>
          <p:nvPr/>
        </p:nvSpPr>
        <p:spPr>
          <a:xfrm>
            <a:off x="591416" y="787092"/>
            <a:ext cx="11309639" cy="535531"/>
          </a:xfrm>
          <a:prstGeom prst="rect">
            <a:avLst/>
          </a:prstGeom>
          <a:solidFill>
            <a:srgbClr val="007E7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s-A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CONCLUSIONES</a:t>
            </a:r>
            <a:endParaRPr lang="es-A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3540369" y="210235"/>
            <a:ext cx="84853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latinLnBrk="1"/>
            <a:r>
              <a:rPr lang="en-US" altLang="ko-KR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halkduster" charset="0"/>
                <a:ea typeface="Chalkduster" charset="0"/>
                <a:cs typeface="Chalkduster" charset="0"/>
              </a:rPr>
              <a:t>CONGRESO MUNDIAL DE EDUCACI</a:t>
            </a:r>
            <a:r>
              <a:rPr lang="es-ES" altLang="ko-KR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halkduster" charset="0"/>
                <a:ea typeface="Chalkduster" charset="0"/>
                <a:cs typeface="Chalkduster" charset="0"/>
              </a:rPr>
              <a:t>ÓN CATÓLICA – ROMA 2015</a:t>
            </a:r>
            <a:endParaRPr lang="en-US" altLang="ko-KR" b="1" dirty="0">
              <a:solidFill>
                <a:prstClr val="black">
                  <a:lumMod val="75000"/>
                  <a:lumOff val="25000"/>
                </a:prstClr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591416" y="1530148"/>
            <a:ext cx="1130963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600" b="1" dirty="0" smtClean="0">
                <a:latin typeface="Candara" charset="0"/>
                <a:ea typeface="Candara" charset="0"/>
                <a:cs typeface="Candara" charset="0"/>
              </a:rPr>
              <a:t>IV. LOS GRANDES DESAF</a:t>
            </a:r>
            <a:r>
              <a:rPr lang="es-ES" sz="2600" b="1" smtClean="0">
                <a:latin typeface="Candara" charset="0"/>
                <a:ea typeface="Candara" charset="0"/>
                <a:cs typeface="Candara" charset="0"/>
              </a:rPr>
              <a:t>ÍOS</a:t>
            </a:r>
            <a:endParaRPr lang="es-ES_tradnl" sz="26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591416" y="2230116"/>
            <a:ext cx="4683969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arenR"/>
            </a:pPr>
            <a:r>
              <a:rPr lang="es-ES_tradnl" sz="2600" noProof="1" smtClean="0">
                <a:latin typeface="Candara" charset="0"/>
                <a:ea typeface="Candara" charset="0"/>
                <a:cs typeface="Candara" charset="0"/>
              </a:rPr>
              <a:t>El desaf</a:t>
            </a:r>
            <a:r>
              <a:rPr lang="es-ES" sz="2600" noProof="1" smtClean="0">
                <a:latin typeface="Candara" charset="0"/>
                <a:ea typeface="Candara" charset="0"/>
                <a:cs typeface="Candara" charset="0"/>
              </a:rPr>
              <a:t>ío de la </a:t>
            </a:r>
            <a:r>
              <a:rPr lang="es-ES" sz="2600" b="1" noProof="1" smtClean="0">
                <a:latin typeface="Candara" charset="0"/>
                <a:ea typeface="Candara" charset="0"/>
                <a:cs typeface="Candara" charset="0"/>
              </a:rPr>
              <a:t>educación integral.</a:t>
            </a:r>
          </a:p>
          <a:p>
            <a:pPr marL="342900" indent="-342900" algn="just">
              <a:buAutoNum type="arabicParenR"/>
            </a:pPr>
            <a:endParaRPr lang="es-ES" sz="2600" noProof="1" smtClean="0">
              <a:latin typeface="Candara" charset="0"/>
              <a:ea typeface="Candara" charset="0"/>
              <a:cs typeface="Candara" charset="0"/>
            </a:endParaRPr>
          </a:p>
          <a:p>
            <a:pPr marL="342900" indent="-342900" algn="just">
              <a:buAutoNum type="arabicParenR"/>
            </a:pPr>
            <a:r>
              <a:rPr lang="es-ES" sz="2600" noProof="1" smtClean="0">
                <a:latin typeface="Candara" charset="0"/>
                <a:ea typeface="Candara" charset="0"/>
                <a:cs typeface="Candara" charset="0"/>
              </a:rPr>
              <a:t>El desafío de la </a:t>
            </a:r>
            <a:r>
              <a:rPr lang="es-ES" sz="2600" b="1" noProof="1" smtClean="0">
                <a:latin typeface="Candara" charset="0"/>
                <a:ea typeface="Candara" charset="0"/>
                <a:cs typeface="Candara" charset="0"/>
              </a:rPr>
              <a:t>formación y la fe.</a:t>
            </a:r>
          </a:p>
          <a:p>
            <a:pPr marL="342900" indent="-342900" algn="just">
              <a:buAutoNum type="arabicParenR"/>
            </a:pPr>
            <a:endParaRPr lang="es-ES" sz="2600" noProof="1" smtClean="0">
              <a:latin typeface="Candara" charset="0"/>
              <a:ea typeface="Candara" charset="0"/>
              <a:cs typeface="Candara" charset="0"/>
            </a:endParaRPr>
          </a:p>
          <a:p>
            <a:pPr marL="342900" indent="-342900" algn="just">
              <a:buAutoNum type="arabicParenR"/>
            </a:pPr>
            <a:r>
              <a:rPr lang="es-ES" sz="2600" noProof="1" smtClean="0">
                <a:latin typeface="Candara" charset="0"/>
                <a:ea typeface="Candara" charset="0"/>
                <a:cs typeface="Candara" charset="0"/>
              </a:rPr>
              <a:t>El desafío de las </a:t>
            </a:r>
            <a:r>
              <a:rPr lang="es-ES" sz="2600" b="1" noProof="1" smtClean="0">
                <a:latin typeface="Candara" charset="0"/>
                <a:ea typeface="Candara" charset="0"/>
                <a:cs typeface="Candara" charset="0"/>
              </a:rPr>
              <a:t>periferias, de los pobres y de las nuevas pobrezas.</a:t>
            </a:r>
          </a:p>
          <a:p>
            <a:pPr algn="just"/>
            <a:endParaRPr lang="es-ES" sz="2600" b="1" noProof="1" smtClean="0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5692" y="2230116"/>
            <a:ext cx="6215363" cy="3654869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3313408" y="6138878"/>
            <a:ext cx="509626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ES" sz="2600" noProof="1">
                <a:latin typeface="Candara" charset="0"/>
                <a:ea typeface="Candara" charset="0"/>
                <a:cs typeface="Candara" charset="0"/>
                <a:hlinkClick r:id="rId3" action="ppaction://hlinkfile"/>
              </a:rPr>
              <a:t>Papa </a:t>
            </a:r>
            <a:r>
              <a:rPr lang="es-ES" sz="2600" noProof="1" smtClean="0">
                <a:latin typeface="Candara" charset="0"/>
                <a:ea typeface="Candara" charset="0"/>
                <a:cs typeface="Candara" charset="0"/>
                <a:hlinkClick r:id="rId3" action="ppaction://hlinkfile"/>
              </a:rPr>
              <a:t>Francisco – Mensaje en Roma</a:t>
            </a:r>
            <a:endParaRPr lang="es-ES_tradnl" sz="2600" dirty="0"/>
          </a:p>
        </p:txBody>
      </p:sp>
    </p:spTree>
    <p:extLst>
      <p:ext uri="{BB962C8B-B14F-4D97-AF65-F5344CB8AC3E}">
        <p14:creationId xmlns:p14="http://schemas.microsoft.com/office/powerpoint/2010/main" val="1665642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57 CuadroTexto"/>
          <p:cNvSpPr txBox="1">
            <a:spLocks/>
          </p:cNvSpPr>
          <p:nvPr/>
        </p:nvSpPr>
        <p:spPr>
          <a:xfrm>
            <a:off x="591416" y="787092"/>
            <a:ext cx="11309639" cy="535531"/>
          </a:xfrm>
          <a:prstGeom prst="rect">
            <a:avLst/>
          </a:prstGeom>
          <a:solidFill>
            <a:srgbClr val="007E7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s-A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CONCLUSIONES</a:t>
            </a:r>
            <a:endParaRPr lang="es-A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3540369" y="210235"/>
            <a:ext cx="84853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latinLnBrk="1"/>
            <a:r>
              <a:rPr lang="en-US" altLang="ko-KR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halkduster" charset="0"/>
                <a:ea typeface="Chalkduster" charset="0"/>
                <a:cs typeface="Chalkduster" charset="0"/>
              </a:rPr>
              <a:t>CONGRESO MUNDIAL DE EDUCACI</a:t>
            </a:r>
            <a:r>
              <a:rPr lang="es-ES" altLang="ko-KR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halkduster" charset="0"/>
                <a:ea typeface="Chalkduster" charset="0"/>
                <a:cs typeface="Chalkduster" charset="0"/>
              </a:rPr>
              <a:t>ÓN CATÓLICA – ROMA 2015</a:t>
            </a:r>
            <a:endParaRPr lang="en-US" altLang="ko-KR" b="1" dirty="0">
              <a:solidFill>
                <a:prstClr val="black">
                  <a:lumMod val="75000"/>
                  <a:lumOff val="25000"/>
                </a:prstClr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591416" y="1530148"/>
            <a:ext cx="1130963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600" b="1" dirty="0" smtClean="0">
                <a:latin typeface="Candara" charset="0"/>
                <a:ea typeface="Candara" charset="0"/>
                <a:cs typeface="Candara" charset="0"/>
              </a:rPr>
              <a:t>CONCLUSI</a:t>
            </a:r>
            <a:r>
              <a:rPr lang="es-ES" sz="2600" b="1" dirty="0" smtClean="0">
                <a:latin typeface="Candara" charset="0"/>
                <a:ea typeface="Candara" charset="0"/>
                <a:cs typeface="Candara" charset="0"/>
              </a:rPr>
              <a:t>ÓN</a:t>
            </a:r>
            <a:endParaRPr lang="es-ES_tradnl" sz="26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457200" y="2195925"/>
            <a:ext cx="5779477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9580" algn="ctr">
              <a:spcBef>
                <a:spcPts val="600"/>
              </a:spcBef>
              <a:spcAft>
                <a:spcPts val="0"/>
              </a:spcAft>
            </a:pPr>
            <a:r>
              <a:rPr lang="es-ES_tradnl" sz="2600" i="1" dirty="0">
                <a:solidFill>
                  <a:srgbClr val="000000"/>
                </a:solidFill>
                <a:latin typeface="Candara" charset="0"/>
                <a:ea typeface="Candara" charset="0"/>
                <a:cs typeface="Candara" charset="0"/>
              </a:rPr>
              <a:t>“</a:t>
            </a:r>
            <a:r>
              <a:rPr lang="es-ES" sz="2600" i="1" dirty="0">
                <a:solidFill>
                  <a:srgbClr val="000000"/>
                </a:solidFill>
                <a:latin typeface="Candara" charset="0"/>
                <a:ea typeface="Candara" charset="0"/>
                <a:cs typeface="Candara" charset="0"/>
              </a:rPr>
              <a:t>La educación es una gran obra en construcción, en la que la Iglesia desde siempre está presente con instituciones y proyectos propios. Hoy hay que incentivar ulteriormente este compromiso en todos los niveles y renovar la tarea de todos los sujetos que actúan en ella desde la perspectiva de la nueva </a:t>
            </a:r>
            <a:r>
              <a:rPr lang="es-ES" sz="2600" i="1" dirty="0" smtClean="0">
                <a:solidFill>
                  <a:srgbClr val="000000"/>
                </a:solidFill>
                <a:latin typeface="Candara" charset="0"/>
                <a:ea typeface="Candara" charset="0"/>
                <a:cs typeface="Candara" charset="0"/>
              </a:rPr>
              <a:t>evangelización”.</a:t>
            </a:r>
            <a:endParaRPr lang="es-CO" sz="2600" dirty="0">
              <a:effectLst/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1197" y="1870153"/>
            <a:ext cx="4807458" cy="4532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617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57 CuadroTexto"/>
          <p:cNvSpPr txBox="1">
            <a:spLocks/>
          </p:cNvSpPr>
          <p:nvPr/>
        </p:nvSpPr>
        <p:spPr>
          <a:xfrm>
            <a:off x="591416" y="787092"/>
            <a:ext cx="11309639" cy="535531"/>
          </a:xfrm>
          <a:prstGeom prst="rect">
            <a:avLst/>
          </a:prstGeom>
          <a:solidFill>
            <a:srgbClr val="007E7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s-A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CONCLUSIONES</a:t>
            </a:r>
            <a:endParaRPr lang="es-A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641231" y="210235"/>
            <a:ext cx="103845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latinLnBrk="1"/>
            <a:r>
              <a:rPr lang="es-ES" altLang="ko-KR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halkduster" charset="0"/>
                <a:ea typeface="Chalkduster" charset="0"/>
                <a:cs typeface="Chalkduster" charset="0"/>
              </a:rPr>
              <a:t>24º CONGRESO INTERAMERICANO DE EDUCACIÓN CATÓLICA– BRASIL 2016</a:t>
            </a:r>
            <a:endParaRPr lang="en-US" altLang="ko-KR" b="1" dirty="0">
              <a:solidFill>
                <a:prstClr val="black">
                  <a:lumMod val="75000"/>
                  <a:lumOff val="25000"/>
                </a:prstClr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4307" y="1530148"/>
            <a:ext cx="8452339" cy="4261052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957753" y="5846325"/>
            <a:ext cx="840544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600" noProof="1" smtClean="0">
                <a:latin typeface="Candara" charset="0"/>
                <a:ea typeface="Candara" charset="0"/>
                <a:cs typeface="Candara" charset="0"/>
              </a:rPr>
              <a:t>Tema: La Escuela Cat</a:t>
            </a:r>
            <a:r>
              <a:rPr lang="es-ES" sz="2600" noProof="1" smtClean="0">
                <a:latin typeface="Candara" charset="0"/>
                <a:ea typeface="Candara" charset="0"/>
                <a:cs typeface="Candara" charset="0"/>
              </a:rPr>
              <a:t>ólica en el siglo XXI</a:t>
            </a:r>
          </a:p>
          <a:p>
            <a:pPr algn="ctr"/>
            <a:r>
              <a:rPr lang="es-ES" sz="2600" noProof="1" smtClean="0">
                <a:latin typeface="Candara" charset="0"/>
                <a:ea typeface="Candara" charset="0"/>
                <a:cs typeface="Candara" charset="0"/>
                <a:hlinkClick r:id="rId3" action="ppaction://hlinkfile"/>
              </a:rPr>
              <a:t>Mensaje del Papa Francisco</a:t>
            </a:r>
            <a:endParaRPr lang="es-ES_tradnl" sz="2600" noProof="1">
              <a:latin typeface="Candara" charset="0"/>
              <a:ea typeface="Candara" charset="0"/>
              <a:cs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499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57 CuadroTexto"/>
          <p:cNvSpPr txBox="1">
            <a:spLocks/>
          </p:cNvSpPr>
          <p:nvPr/>
        </p:nvSpPr>
        <p:spPr>
          <a:xfrm>
            <a:off x="591416" y="787092"/>
            <a:ext cx="11309639" cy="535531"/>
          </a:xfrm>
          <a:prstGeom prst="rect">
            <a:avLst/>
          </a:prstGeom>
          <a:solidFill>
            <a:srgbClr val="007E7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s-A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CONCLUSIONES</a:t>
            </a:r>
            <a:endParaRPr lang="es-A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641231" y="210235"/>
            <a:ext cx="103845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latinLnBrk="1"/>
            <a:r>
              <a:rPr lang="es-ES" altLang="ko-KR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halkduster" charset="0"/>
                <a:ea typeface="Chalkduster" charset="0"/>
                <a:cs typeface="Chalkduster" charset="0"/>
              </a:rPr>
              <a:t>24º CONGRESO INTERAMERICANO DE EDUCACIÓN CATÓLICA– BRASIL 2016</a:t>
            </a:r>
            <a:endParaRPr lang="en-US" altLang="ko-KR" b="1" dirty="0">
              <a:solidFill>
                <a:prstClr val="black">
                  <a:lumMod val="75000"/>
                  <a:lumOff val="25000"/>
                </a:prstClr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591416" y="1477108"/>
            <a:ext cx="1130963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600" noProof="1" smtClean="0">
                <a:latin typeface="Candara" charset="0"/>
                <a:ea typeface="Candara" charset="0"/>
                <a:cs typeface="Candara" charset="0"/>
              </a:rPr>
              <a:t>El Padre Alberto Bustamante, sistematiz</a:t>
            </a:r>
            <a:r>
              <a:rPr lang="es-ES" sz="2600" noProof="1" smtClean="0"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600" noProof="1" smtClean="0">
                <a:latin typeface="Candara" charset="0"/>
                <a:ea typeface="Candara" charset="0"/>
                <a:cs typeface="Candara" charset="0"/>
              </a:rPr>
              <a:t> en ocho t</a:t>
            </a:r>
            <a:r>
              <a:rPr lang="es-ES" sz="2600" noProof="1" smtClean="0">
                <a:latin typeface="Candara" charset="0"/>
                <a:ea typeface="Candara" charset="0"/>
                <a:cs typeface="Candara" charset="0"/>
              </a:rPr>
              <a:t>ítulos las conclusiones del congreso:</a:t>
            </a:r>
            <a:endParaRPr lang="es-ES_tradnl" sz="2600" noProof="1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591416" y="2617443"/>
            <a:ext cx="5856276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600" b="1" dirty="0" smtClean="0">
                <a:latin typeface="Candara" charset="0"/>
                <a:ea typeface="Candara" charset="0"/>
                <a:cs typeface="Candara" charset="0"/>
              </a:rPr>
              <a:t>PRIMERA CONCLUSI</a:t>
            </a:r>
            <a:r>
              <a:rPr lang="es-ES" sz="2600" b="1" dirty="0" smtClean="0">
                <a:latin typeface="Candara" charset="0"/>
                <a:ea typeface="Candara" charset="0"/>
                <a:cs typeface="Candara" charset="0"/>
              </a:rPr>
              <a:t>ÓN: LA BELLEZA DE UN ROSTRO</a:t>
            </a:r>
          </a:p>
          <a:p>
            <a:pPr algn="just"/>
            <a:endParaRPr lang="es-ES" sz="2600" b="1" dirty="0"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" sz="2600" dirty="0" smtClean="0">
                <a:latin typeface="Candara" charset="0"/>
                <a:ea typeface="Candara" charset="0"/>
                <a:cs typeface="Candara" charset="0"/>
              </a:rPr>
              <a:t>Todos los rostros de la variopinta realidad latinoamericana deben encontrarse y </a:t>
            </a:r>
            <a:r>
              <a:rPr lang="es-ES" sz="2600" b="1" dirty="0" smtClean="0">
                <a:latin typeface="Candara" charset="0"/>
                <a:ea typeface="Candara" charset="0"/>
                <a:cs typeface="Candara" charset="0"/>
              </a:rPr>
              <a:t>tener su acogida en la escuela católica, particularmente los rostros que nos duelen.</a:t>
            </a:r>
          </a:p>
          <a:p>
            <a:endParaRPr lang="es-ES_tradnl" b="1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4028" y="2617443"/>
            <a:ext cx="5082834" cy="368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663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57 CuadroTexto"/>
          <p:cNvSpPr txBox="1">
            <a:spLocks/>
          </p:cNvSpPr>
          <p:nvPr/>
        </p:nvSpPr>
        <p:spPr>
          <a:xfrm>
            <a:off x="591416" y="787092"/>
            <a:ext cx="11309639" cy="535531"/>
          </a:xfrm>
          <a:prstGeom prst="rect">
            <a:avLst/>
          </a:prstGeom>
          <a:solidFill>
            <a:srgbClr val="007E7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s-A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CONCLUSIONES</a:t>
            </a:r>
            <a:endParaRPr lang="es-A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641231" y="210235"/>
            <a:ext cx="103845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latinLnBrk="1"/>
            <a:r>
              <a:rPr lang="es-ES" altLang="ko-KR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halkduster" charset="0"/>
                <a:ea typeface="Chalkduster" charset="0"/>
                <a:cs typeface="Chalkduster" charset="0"/>
              </a:rPr>
              <a:t>24º CONGRESO INTERAMERICANO DE EDUCACIÓN CATÓLICA– BRASIL 2016</a:t>
            </a:r>
            <a:endParaRPr lang="en-US" altLang="ko-KR" b="1" dirty="0">
              <a:solidFill>
                <a:prstClr val="black">
                  <a:lumMod val="75000"/>
                  <a:lumOff val="25000"/>
                </a:prstClr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591416" y="1436363"/>
            <a:ext cx="11309639" cy="29905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s-ES" sz="2200" b="1" dirty="0" smtClean="0">
                <a:latin typeface="Candara" charset="0"/>
                <a:ea typeface="Candara" charset="0"/>
                <a:cs typeface="Candara" charset="0"/>
              </a:rPr>
              <a:t>SEGUNDA CONCLUSIÓN: AL RESCATE DEL MAGISTERIO DEL PAPA FRANCISCO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es-ES" sz="2200" b="1" dirty="0" smtClean="0">
              <a:latin typeface="Candara" charset="0"/>
              <a:ea typeface="Candara" charset="0"/>
              <a:cs typeface="Candara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s-ES" sz="2200" dirty="0" smtClean="0">
                <a:latin typeface="Candara" charset="0"/>
                <a:ea typeface="Candara" charset="0"/>
                <a:cs typeface="Candara" charset="0"/>
              </a:rPr>
              <a:t>¿Qué </a:t>
            </a:r>
            <a:r>
              <a:rPr lang="es-ES" sz="2200" dirty="0">
                <a:latin typeface="Candara" charset="0"/>
                <a:ea typeface="Candara" charset="0"/>
                <a:cs typeface="Candara" charset="0"/>
              </a:rPr>
              <a:t>significa para la escuela </a:t>
            </a:r>
            <a:r>
              <a:rPr lang="es-ES" sz="2200" b="1" i="1" dirty="0">
                <a:latin typeface="Candara" charset="0"/>
                <a:ea typeface="Candara" charset="0"/>
                <a:cs typeface="Candara" charset="0"/>
              </a:rPr>
              <a:t>“romper los esquemas aburridos en los cuales pretendemos encerrar a Jesucristo”</a:t>
            </a:r>
            <a:r>
              <a:rPr lang="es-ES" sz="2200" dirty="0">
                <a:latin typeface="Candara" charset="0"/>
                <a:ea typeface="Candara" charset="0"/>
                <a:cs typeface="Candara" charset="0"/>
              </a:rPr>
              <a:t>?(EG11) </a:t>
            </a:r>
            <a:r>
              <a:rPr lang="es-ES" sz="2200" dirty="0" smtClean="0">
                <a:latin typeface="Candara" charset="0"/>
                <a:ea typeface="Candara" charset="0"/>
                <a:cs typeface="Candara" charset="0"/>
              </a:rPr>
              <a:t>¿</a:t>
            </a:r>
            <a:r>
              <a:rPr lang="es-ES" sz="2200" dirty="0">
                <a:latin typeface="Candara" charset="0"/>
                <a:ea typeface="Candara" charset="0"/>
                <a:cs typeface="Candara" charset="0"/>
              </a:rPr>
              <a:t>Qué tenemos que renovar para </a:t>
            </a:r>
            <a:r>
              <a:rPr lang="es-ES" sz="2200" i="1" dirty="0">
                <a:latin typeface="Candara" charset="0"/>
                <a:ea typeface="Candara" charset="0"/>
                <a:cs typeface="Candara" charset="0"/>
              </a:rPr>
              <a:t>primeriar, renovarnos, acompañar, fructificar y festejar?</a:t>
            </a:r>
            <a:r>
              <a:rPr lang="es-ES" sz="2200" dirty="0">
                <a:latin typeface="Candara" charset="0"/>
                <a:ea typeface="Candara" charset="0"/>
                <a:cs typeface="Candara" charset="0"/>
              </a:rPr>
              <a:t> (EG 24)¿Qué debemos cultivar para no tener </a:t>
            </a:r>
            <a:r>
              <a:rPr lang="es-ES" sz="2200" i="1" dirty="0">
                <a:latin typeface="Candara" charset="0"/>
                <a:ea typeface="Candara" charset="0"/>
                <a:cs typeface="Candara" charset="0"/>
              </a:rPr>
              <a:t>“permanente cara de funeral</a:t>
            </a:r>
            <a:r>
              <a:rPr lang="es-ES" sz="2200" dirty="0">
                <a:latin typeface="Candara" charset="0"/>
                <a:ea typeface="Candara" charset="0"/>
                <a:cs typeface="Candara" charset="0"/>
              </a:rPr>
              <a:t>”? (EG 10) </a:t>
            </a:r>
            <a:r>
              <a:rPr lang="es-ES" sz="2200" b="1" dirty="0">
                <a:latin typeface="Candara" charset="0"/>
                <a:ea typeface="Candara" charset="0"/>
                <a:cs typeface="Candara" charset="0"/>
              </a:rPr>
              <a:t>¿Somos una escuela </a:t>
            </a:r>
            <a:r>
              <a:rPr lang="es-ES" sz="2200" b="1" i="1" dirty="0">
                <a:latin typeface="Candara" charset="0"/>
                <a:ea typeface="Candara" charset="0"/>
                <a:cs typeface="Candara" charset="0"/>
              </a:rPr>
              <a:t>“en salida, con las puertas abiertas”</a:t>
            </a:r>
            <a:r>
              <a:rPr lang="es-ES" sz="2200" b="1" dirty="0">
                <a:latin typeface="Candara" charset="0"/>
                <a:ea typeface="Candara" charset="0"/>
                <a:cs typeface="Candara" charset="0"/>
              </a:rPr>
              <a:t>? </a:t>
            </a:r>
            <a:r>
              <a:rPr lang="es-ES" sz="2200" dirty="0">
                <a:latin typeface="Candara" charset="0"/>
                <a:ea typeface="Candara" charset="0"/>
                <a:cs typeface="Candara" charset="0"/>
              </a:rPr>
              <a:t>(EG 46)</a:t>
            </a:r>
            <a:endParaRPr lang="es-CO" sz="2200" dirty="0">
              <a:latin typeface="Candara" charset="0"/>
              <a:ea typeface="Candara" charset="0"/>
              <a:cs typeface="Candara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s-ES" sz="2200" dirty="0">
                <a:latin typeface="Candara" charset="0"/>
                <a:ea typeface="Candara" charset="0"/>
                <a:cs typeface="Candara" charset="0"/>
              </a:rPr>
              <a:t>Creo que la gran pregunta que nos llevamos es: </a:t>
            </a:r>
            <a:r>
              <a:rPr lang="es-ES" sz="2200" b="1" dirty="0">
                <a:latin typeface="Candara" charset="0"/>
                <a:ea typeface="Candara" charset="0"/>
                <a:cs typeface="Candara" charset="0"/>
              </a:rPr>
              <a:t>¿Qué piensa hacer la escuela católica con el don del Papa Francisc</a:t>
            </a:r>
            <a:r>
              <a:rPr lang="es-ES" sz="2200" dirty="0">
                <a:latin typeface="Candara" charset="0"/>
                <a:ea typeface="Candara" charset="0"/>
                <a:cs typeface="Candara" charset="0"/>
              </a:rPr>
              <a:t>o?</a:t>
            </a:r>
            <a:endParaRPr lang="es-CO" sz="2200" dirty="0">
              <a:effectLst/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954" y="4426925"/>
            <a:ext cx="6299200" cy="2307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634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57 CuadroTexto"/>
          <p:cNvSpPr txBox="1">
            <a:spLocks/>
          </p:cNvSpPr>
          <p:nvPr/>
        </p:nvSpPr>
        <p:spPr>
          <a:xfrm>
            <a:off x="591416" y="787092"/>
            <a:ext cx="11309639" cy="535531"/>
          </a:xfrm>
          <a:prstGeom prst="rect">
            <a:avLst/>
          </a:prstGeom>
          <a:solidFill>
            <a:srgbClr val="007E7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s-A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CONCLUSIONES</a:t>
            </a:r>
            <a:endParaRPr lang="es-A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3540369" y="210235"/>
            <a:ext cx="84853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latinLnBrk="1"/>
            <a:r>
              <a:rPr lang="en-US" altLang="ko-KR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halkduster" charset="0"/>
                <a:ea typeface="Chalkduster" charset="0"/>
                <a:cs typeface="Chalkduster" charset="0"/>
              </a:rPr>
              <a:t>CONGRESO MUNDIAL DE EDUCACI</a:t>
            </a:r>
            <a:r>
              <a:rPr lang="es-ES" altLang="ko-KR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halkduster" charset="0"/>
                <a:ea typeface="Chalkduster" charset="0"/>
                <a:cs typeface="Chalkduster" charset="0"/>
              </a:rPr>
              <a:t>ÓN CATÓLICA – ROMA 2015</a:t>
            </a:r>
            <a:endParaRPr lang="en-US" altLang="ko-KR" b="1" dirty="0">
              <a:solidFill>
                <a:prstClr val="black">
                  <a:lumMod val="75000"/>
                  <a:lumOff val="25000"/>
                </a:prstClr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8374" y="1606708"/>
            <a:ext cx="9155722" cy="4259071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2587557" y="6050604"/>
            <a:ext cx="750975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200" dirty="0" smtClean="0">
                <a:latin typeface="Candara" charset="0"/>
                <a:ea typeface="Candara" charset="0"/>
                <a:cs typeface="Candara" charset="0"/>
                <a:hlinkClick r:id="rId3" action="ppaction://hlinkfile"/>
              </a:rPr>
              <a:t>EDUCAR HOY Y MAÑANA. UNA PASI</a:t>
            </a:r>
            <a:r>
              <a:rPr lang="es-ES" sz="2200" dirty="0" smtClean="0">
                <a:latin typeface="Candara" charset="0"/>
                <a:ea typeface="Candara" charset="0"/>
                <a:cs typeface="Candara" charset="0"/>
                <a:hlinkClick r:id="rId3" action="ppaction://hlinkfile"/>
              </a:rPr>
              <a:t>ÓN QUE SE RENUEVA</a:t>
            </a:r>
            <a:endParaRPr lang="es-ES_tradnl" sz="2200" dirty="0">
              <a:latin typeface="Candara" charset="0"/>
              <a:ea typeface="Candara" charset="0"/>
              <a:cs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833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57 CuadroTexto"/>
          <p:cNvSpPr txBox="1">
            <a:spLocks/>
          </p:cNvSpPr>
          <p:nvPr/>
        </p:nvSpPr>
        <p:spPr>
          <a:xfrm>
            <a:off x="591416" y="787092"/>
            <a:ext cx="11309639" cy="535531"/>
          </a:xfrm>
          <a:prstGeom prst="rect">
            <a:avLst/>
          </a:prstGeom>
          <a:solidFill>
            <a:srgbClr val="007E7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s-A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CONCLUSIONES</a:t>
            </a:r>
            <a:endParaRPr lang="es-A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641231" y="210235"/>
            <a:ext cx="103845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latinLnBrk="1"/>
            <a:r>
              <a:rPr lang="es-ES" altLang="ko-KR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halkduster" charset="0"/>
                <a:ea typeface="Chalkduster" charset="0"/>
                <a:cs typeface="Chalkduster" charset="0"/>
              </a:rPr>
              <a:t>24º CONGRESO INTERAMERICANO DE EDUCACIÓN CATÓLICA– BRASIL 2016</a:t>
            </a:r>
            <a:endParaRPr lang="en-US" altLang="ko-KR" b="1" dirty="0">
              <a:solidFill>
                <a:prstClr val="black">
                  <a:lumMod val="75000"/>
                  <a:lumOff val="25000"/>
                </a:prstClr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591416" y="1677865"/>
            <a:ext cx="5703876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600" b="1" dirty="0" smtClean="0">
                <a:latin typeface="Candara" charset="0"/>
                <a:ea typeface="Candara" charset="0"/>
                <a:cs typeface="Candara" charset="0"/>
              </a:rPr>
              <a:t>TERCERA CONCLUSI</a:t>
            </a:r>
            <a:r>
              <a:rPr lang="es-ES" sz="2600" b="1" dirty="0" smtClean="0">
                <a:latin typeface="Candara" charset="0"/>
                <a:ea typeface="Candara" charset="0"/>
                <a:cs typeface="Candara" charset="0"/>
              </a:rPr>
              <a:t>ÓN: LECTURA DE LOS SIGNOS DE LOS TIEMPOS</a:t>
            </a:r>
          </a:p>
          <a:p>
            <a:pPr algn="just"/>
            <a:endParaRPr lang="es-ES" sz="2600" b="1" dirty="0" smtClean="0"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" sz="2600" dirty="0">
                <a:latin typeface="Candara" charset="0"/>
                <a:ea typeface="Candara" charset="0"/>
                <a:cs typeface="Candara" charset="0"/>
              </a:rPr>
              <a:t>Tenemos el deber de </a:t>
            </a:r>
            <a:r>
              <a:rPr lang="es-ES" sz="2600" b="1" dirty="0">
                <a:latin typeface="Candara" charset="0"/>
                <a:ea typeface="Candara" charset="0"/>
                <a:cs typeface="Candara" charset="0"/>
              </a:rPr>
              <a:t>leer los </a:t>
            </a:r>
            <a:r>
              <a:rPr lang="es-ES" sz="2600" b="1" dirty="0" smtClean="0">
                <a:latin typeface="Candara" charset="0"/>
                <a:ea typeface="Candara" charset="0"/>
                <a:cs typeface="Candara" charset="0"/>
              </a:rPr>
              <a:t>signos </a:t>
            </a:r>
            <a:r>
              <a:rPr lang="es-ES" sz="2600" b="1" dirty="0">
                <a:latin typeface="Candara" charset="0"/>
                <a:ea typeface="Candara" charset="0"/>
                <a:cs typeface="Candara" charset="0"/>
              </a:rPr>
              <a:t>de los tiempos, los referentes culturales</a:t>
            </a:r>
            <a:r>
              <a:rPr lang="es-ES" sz="2600" dirty="0">
                <a:latin typeface="Candara" charset="0"/>
                <a:ea typeface="Candara" charset="0"/>
                <a:cs typeface="Candara" charset="0"/>
              </a:rPr>
              <a:t>, el deber de leer la diversa América</a:t>
            </a:r>
            <a:r>
              <a:rPr lang="es-ES" sz="2600" dirty="0" smtClean="0">
                <a:latin typeface="Candara" charset="0"/>
                <a:ea typeface="Candara" charset="0"/>
                <a:cs typeface="Candara" charset="0"/>
              </a:rPr>
              <a:t>, </a:t>
            </a:r>
            <a:r>
              <a:rPr lang="es-ES" sz="2600" b="1" dirty="0" smtClean="0">
                <a:latin typeface="Candara" charset="0"/>
                <a:ea typeface="Candara" charset="0"/>
                <a:cs typeface="Candara" charset="0"/>
              </a:rPr>
              <a:t>para </a:t>
            </a:r>
            <a:r>
              <a:rPr lang="es-ES" sz="2600" b="1" dirty="0">
                <a:latin typeface="Candara" charset="0"/>
                <a:ea typeface="Candara" charset="0"/>
                <a:cs typeface="Candara" charset="0"/>
              </a:rPr>
              <a:t>no terminar hablándole a un hombre que no existe</a:t>
            </a:r>
            <a:r>
              <a:rPr lang="es-ES" sz="2600" dirty="0">
                <a:latin typeface="Candara" charset="0"/>
                <a:ea typeface="Candara" charset="0"/>
                <a:cs typeface="Candara" charset="0"/>
              </a:rPr>
              <a:t> con un lenguaje que no entiende ya que el hombre  es y será siempre,  el camino de la Iglesia. </a:t>
            </a:r>
            <a:endParaRPr lang="es-ES" sz="2400" b="1" dirty="0"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" sz="2400" b="1" dirty="0" smtClean="0">
                <a:latin typeface="Candara" charset="0"/>
                <a:ea typeface="Candara" charset="0"/>
                <a:cs typeface="Candara" charset="0"/>
              </a:rPr>
              <a:t>	</a:t>
            </a:r>
            <a:endParaRPr lang="es-ES_tradnl" sz="2400" b="1" dirty="0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3489" y="1849979"/>
            <a:ext cx="4960993" cy="429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19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57 CuadroTexto"/>
          <p:cNvSpPr txBox="1">
            <a:spLocks/>
          </p:cNvSpPr>
          <p:nvPr/>
        </p:nvSpPr>
        <p:spPr>
          <a:xfrm>
            <a:off x="591416" y="787092"/>
            <a:ext cx="11309639" cy="535531"/>
          </a:xfrm>
          <a:prstGeom prst="rect">
            <a:avLst/>
          </a:prstGeom>
          <a:solidFill>
            <a:srgbClr val="007E7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s-A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CONCLUSIONES</a:t>
            </a:r>
            <a:endParaRPr lang="es-A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641231" y="210235"/>
            <a:ext cx="103845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latinLnBrk="1"/>
            <a:r>
              <a:rPr lang="es-ES" altLang="ko-KR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halkduster" charset="0"/>
                <a:ea typeface="Chalkduster" charset="0"/>
                <a:cs typeface="Chalkduster" charset="0"/>
              </a:rPr>
              <a:t>24º CONGRESO INTERAMERICANO DE EDUCACIÓN CATÓLICA– BRASIL 2016</a:t>
            </a:r>
            <a:endParaRPr lang="en-US" altLang="ko-KR" b="1" dirty="0">
              <a:solidFill>
                <a:prstClr val="black">
                  <a:lumMod val="75000"/>
                  <a:lumOff val="25000"/>
                </a:prstClr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4935416" y="2203939"/>
            <a:ext cx="6965640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s-ES" sz="2300" b="1" dirty="0"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" sz="2300" dirty="0">
                <a:latin typeface="Candara" charset="0"/>
                <a:ea typeface="Candara" charset="0"/>
                <a:cs typeface="Candara" charset="0"/>
              </a:rPr>
              <a:t>El Papa Francisco nos lo ha planteado con claridad</a:t>
            </a:r>
            <a:r>
              <a:rPr lang="es-ES" sz="2300" b="1" dirty="0">
                <a:latin typeface="Candara" charset="0"/>
                <a:ea typeface="Candara" charset="0"/>
                <a:cs typeface="Candara" charset="0"/>
              </a:rPr>
              <a:t>:</a:t>
            </a:r>
            <a:r>
              <a:rPr lang="uz-Cyrl-UZ" sz="2300" b="1" i="1" dirty="0">
                <a:latin typeface="Candara" charset="0"/>
                <a:ea typeface="Candara" charset="0"/>
                <a:cs typeface="Candara" charset="0"/>
              </a:rPr>
              <a:t> “no se pueden dejar las cosas como están”</a:t>
            </a:r>
            <a:r>
              <a:rPr lang="es-ES" sz="2300" b="1" i="1" dirty="0">
                <a:latin typeface="Candara" charset="0"/>
                <a:ea typeface="Candara" charset="0"/>
                <a:cs typeface="Candara" charset="0"/>
              </a:rPr>
              <a:t> es necesario “entrar en un proceso decidido de discernimiento, purificación y reforma” </a:t>
            </a:r>
            <a:r>
              <a:rPr lang="es-ES" sz="2300" dirty="0">
                <a:latin typeface="Candara" charset="0"/>
                <a:ea typeface="Candara" charset="0"/>
                <a:cs typeface="Candara" charset="0"/>
              </a:rPr>
              <a:t>(EG30),</a:t>
            </a:r>
            <a:r>
              <a:rPr lang="es-ES" sz="2300" i="1" dirty="0">
                <a:latin typeface="Candara" charset="0"/>
                <a:ea typeface="Candara" charset="0"/>
                <a:cs typeface="Candara" charset="0"/>
              </a:rPr>
              <a:t> “para que las costumbres, los estilos, los horarios</a:t>
            </a:r>
            <a:r>
              <a:rPr lang="es-ES" sz="2300" dirty="0">
                <a:latin typeface="Candara" charset="0"/>
                <a:ea typeface="Candara" charset="0"/>
                <a:cs typeface="Candara" charset="0"/>
              </a:rPr>
              <a:t>, </a:t>
            </a:r>
            <a:r>
              <a:rPr lang="es-ES" sz="2300" i="1" dirty="0">
                <a:latin typeface="Candara" charset="0"/>
                <a:ea typeface="Candara" charset="0"/>
                <a:cs typeface="Candara" charset="0"/>
              </a:rPr>
              <a:t>el lenguaje y toda estructura eclesial se convierta en un cauce adecuado para la evangelización del mundo actual más que para la auto preservación” </a:t>
            </a:r>
            <a:r>
              <a:rPr lang="es-ES" sz="2300" dirty="0">
                <a:latin typeface="Candara" charset="0"/>
                <a:ea typeface="Candara" charset="0"/>
                <a:cs typeface="Candara" charset="0"/>
              </a:rPr>
              <a:t>(EG 27</a:t>
            </a:r>
            <a:r>
              <a:rPr lang="es-ES" sz="2300" dirty="0" smtClean="0">
                <a:latin typeface="Candara" charset="0"/>
                <a:ea typeface="Candara" charset="0"/>
                <a:cs typeface="Candara" charset="0"/>
              </a:rPr>
              <a:t>).</a:t>
            </a:r>
            <a:endParaRPr lang="es-ES" sz="2300" b="1" dirty="0" smtClean="0"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" sz="2300" b="1" dirty="0">
                <a:latin typeface="Candara" charset="0"/>
                <a:ea typeface="Candara" charset="0"/>
                <a:cs typeface="Candara" charset="0"/>
              </a:rPr>
              <a:t>¿Qué vamos a hacer en nuestras escuelas ante esto? ¿Cuestionamos nuestras prácticas pedagógicas, institucionales, administrativas, pastorales?</a:t>
            </a:r>
          </a:p>
          <a:p>
            <a:pPr algn="just"/>
            <a:endParaRPr lang="es-ES_tradnl" sz="26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591415" y="1503030"/>
            <a:ext cx="1120199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sz="2600" b="1" dirty="0">
                <a:latin typeface="Candara" charset="0"/>
                <a:ea typeface="Candara" charset="0"/>
                <a:cs typeface="Candara" charset="0"/>
              </a:rPr>
              <a:t>CUARTA CONCLUSION: IMPACIENTE CONVERSI</a:t>
            </a:r>
            <a:r>
              <a:rPr lang="es-ES" sz="2600" b="1" dirty="0">
                <a:latin typeface="Candara" charset="0"/>
                <a:ea typeface="Candara" charset="0"/>
                <a:cs typeface="Candara" charset="0"/>
              </a:rPr>
              <a:t>ÓN, RENOVACIÓN Y REINVENCIÓN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415" y="2575989"/>
            <a:ext cx="4156431" cy="383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652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57 CuadroTexto"/>
          <p:cNvSpPr txBox="1">
            <a:spLocks/>
          </p:cNvSpPr>
          <p:nvPr/>
        </p:nvSpPr>
        <p:spPr>
          <a:xfrm>
            <a:off x="591416" y="787092"/>
            <a:ext cx="11309639" cy="535531"/>
          </a:xfrm>
          <a:prstGeom prst="rect">
            <a:avLst/>
          </a:prstGeom>
          <a:solidFill>
            <a:srgbClr val="007E7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s-A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CONCLUSIONES</a:t>
            </a:r>
            <a:endParaRPr lang="es-A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641231" y="210235"/>
            <a:ext cx="103845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latinLnBrk="1"/>
            <a:r>
              <a:rPr lang="es-ES" altLang="ko-KR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halkduster" charset="0"/>
                <a:ea typeface="Chalkduster" charset="0"/>
                <a:cs typeface="Chalkduster" charset="0"/>
              </a:rPr>
              <a:t>24º CONGRESO INTERAMERICANO DE EDUCACIÓN CATÓLICA– BRASIL 2016</a:t>
            </a:r>
            <a:endParaRPr lang="en-US" altLang="ko-KR" b="1" dirty="0">
              <a:solidFill>
                <a:prstClr val="black">
                  <a:lumMod val="75000"/>
                  <a:lumOff val="25000"/>
                </a:prstClr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591416" y="1530148"/>
            <a:ext cx="6418984" cy="4673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sz="2600" b="1" dirty="0">
                <a:latin typeface="Candara" charset="0"/>
                <a:ea typeface="Times New Roman" charset="0"/>
                <a:cs typeface="Arial" charset="0"/>
              </a:rPr>
              <a:t>QUINTA CONCLUSIÓN: SALIDA RIESGOSA ANTES QUE ENCIERRO </a:t>
            </a:r>
            <a:r>
              <a:rPr lang="es-ES" sz="2600" b="1" dirty="0" smtClean="0">
                <a:latin typeface="Candara" charset="0"/>
                <a:ea typeface="Times New Roman" charset="0"/>
                <a:cs typeface="Arial" charset="0"/>
              </a:rPr>
              <a:t>PATOLÓGICO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sz="2200" b="1" dirty="0" smtClean="0">
                <a:latin typeface="Candara" charset="0"/>
                <a:ea typeface="Candara" charset="0"/>
                <a:cs typeface="Candara" charset="0"/>
              </a:rPr>
              <a:t>Ser </a:t>
            </a:r>
            <a:r>
              <a:rPr lang="es-ES" sz="2200" b="1" dirty="0">
                <a:latin typeface="Candara" charset="0"/>
                <a:ea typeface="Candara" charset="0"/>
                <a:cs typeface="Candara" charset="0"/>
              </a:rPr>
              <a:t>una escuela en salida</a:t>
            </a:r>
            <a:r>
              <a:rPr lang="es-ES" sz="2200" dirty="0">
                <a:latin typeface="Candara" charset="0"/>
                <a:ea typeface="Candara" charset="0"/>
                <a:cs typeface="Candara" charset="0"/>
              </a:rPr>
              <a:t>. Debemos atrevernos a correr los riesgos que supone salir al encuentro de los nuevos desafíos que nos plantea el hombre de nuestro tiempo.</a:t>
            </a:r>
            <a:r>
              <a:rPr lang="es-ES" sz="2200" i="1" dirty="0">
                <a:latin typeface="Candara" charset="0"/>
                <a:ea typeface="Candara" charset="0"/>
                <a:cs typeface="Candara" charset="0"/>
              </a:rPr>
              <a:t> “Una Iglesia que no sale, a la corta o a la larga, se enferma en la atmósfera viciada de su encierro. Es verdad también que a una Iglesia que sale le puede pasar lo que a cualquier persona que sale a la calle: tener un accidente. Ante esta alternativa, les quiero decir francamente que </a:t>
            </a:r>
            <a:r>
              <a:rPr lang="es-ES" sz="2200" b="1" i="1" dirty="0">
                <a:latin typeface="Candara" charset="0"/>
                <a:ea typeface="Candara" charset="0"/>
                <a:cs typeface="Candara" charset="0"/>
              </a:rPr>
              <a:t>prefiero mil veces una Iglesia accidentada que una Iglesia enferma.</a:t>
            </a:r>
            <a:endParaRPr lang="es-CO" sz="2200" b="1" dirty="0">
              <a:effectLst/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4629" y="1676399"/>
            <a:ext cx="4717562" cy="4771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041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57 CuadroTexto"/>
          <p:cNvSpPr txBox="1">
            <a:spLocks/>
          </p:cNvSpPr>
          <p:nvPr/>
        </p:nvSpPr>
        <p:spPr>
          <a:xfrm>
            <a:off x="591416" y="787092"/>
            <a:ext cx="11309639" cy="535531"/>
          </a:xfrm>
          <a:prstGeom prst="rect">
            <a:avLst/>
          </a:prstGeom>
          <a:solidFill>
            <a:srgbClr val="007E7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s-A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CONCLUSIONES</a:t>
            </a:r>
            <a:endParaRPr lang="es-A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641231" y="210235"/>
            <a:ext cx="103845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latinLnBrk="1"/>
            <a:r>
              <a:rPr lang="es-ES" altLang="ko-KR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halkduster" charset="0"/>
                <a:ea typeface="Chalkduster" charset="0"/>
                <a:cs typeface="Chalkduster" charset="0"/>
              </a:rPr>
              <a:t>24º CONGRESO INTERAMERICANO DE EDUCACIÓN CATÓLICA– BRASIL 2016</a:t>
            </a:r>
            <a:endParaRPr lang="en-US" altLang="ko-KR" b="1" dirty="0">
              <a:solidFill>
                <a:prstClr val="black">
                  <a:lumMod val="75000"/>
                  <a:lumOff val="25000"/>
                </a:prstClr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504091" y="1530148"/>
            <a:ext cx="11396963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 smtClean="0">
                <a:latin typeface="Candara" charset="0"/>
                <a:ea typeface="Candara" charset="0"/>
                <a:cs typeface="Candara" charset="0"/>
              </a:rPr>
              <a:t>SEXTA CONCLUSIÓN: ESPIRITUALIDAD </a:t>
            </a:r>
            <a:r>
              <a:rPr lang="es-ES" sz="2400" b="1" dirty="0">
                <a:latin typeface="Candara" charset="0"/>
                <a:ea typeface="Candara" charset="0"/>
                <a:cs typeface="Candara" charset="0"/>
              </a:rPr>
              <a:t>DE LA COMUNIÓN, CULTURA DEL ENCUENTRO Y DEL TRABAJO COLABORATIVO</a:t>
            </a:r>
            <a:r>
              <a:rPr lang="es-CO" sz="2400" b="1" dirty="0">
                <a:latin typeface="Candara" charset="0"/>
                <a:ea typeface="Candara" charset="0"/>
                <a:cs typeface="Candara" charset="0"/>
              </a:rPr>
              <a:t> </a:t>
            </a:r>
            <a:endParaRPr lang="es-CO" sz="2400" b="1" dirty="0" smtClean="0">
              <a:latin typeface="Candara" charset="0"/>
              <a:ea typeface="Candara" charset="0"/>
              <a:cs typeface="Candara" charset="0"/>
            </a:endParaRPr>
          </a:p>
          <a:p>
            <a:pPr algn="just"/>
            <a:endParaRPr lang="es-ES" sz="2200" dirty="0" smtClean="0"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" sz="2200" dirty="0" smtClean="0">
                <a:latin typeface="Candara" charset="0"/>
                <a:ea typeface="Candara" charset="0"/>
                <a:cs typeface="Candara" charset="0"/>
              </a:rPr>
              <a:t>Debemos </a:t>
            </a:r>
            <a:r>
              <a:rPr lang="es-ES" sz="2200" dirty="0">
                <a:latin typeface="Candara" charset="0"/>
                <a:ea typeface="Candara" charset="0"/>
                <a:cs typeface="Candara" charset="0"/>
              </a:rPr>
              <a:t>entrar en relación y diálogo para poder ser </a:t>
            </a:r>
            <a:r>
              <a:rPr lang="es-ES" sz="2200" b="1" dirty="0">
                <a:latin typeface="Candara" charset="0"/>
                <a:ea typeface="Candara" charset="0"/>
                <a:cs typeface="Candara" charset="0"/>
              </a:rPr>
              <a:t>“casa y escuela de la comunión”  “hogar común de la educación católica</a:t>
            </a:r>
            <a:r>
              <a:rPr lang="es-ES" sz="2200" b="1" dirty="0" smtClean="0">
                <a:latin typeface="Candara" charset="0"/>
                <a:ea typeface="Candara" charset="0"/>
                <a:cs typeface="Candara" charset="0"/>
              </a:rPr>
              <a:t>”</a:t>
            </a:r>
            <a:r>
              <a:rPr lang="es-ES" sz="2200" dirty="0" smtClean="0">
                <a:latin typeface="Candara" charset="0"/>
                <a:ea typeface="Candara" charset="0"/>
                <a:cs typeface="Candara" charset="0"/>
              </a:rPr>
              <a:t>,</a:t>
            </a:r>
            <a:r>
              <a:rPr lang="es-AR" sz="2200" dirty="0">
                <a:latin typeface="Candara" charset="0"/>
                <a:ea typeface="Candara" charset="0"/>
                <a:cs typeface="Candara" charset="0"/>
              </a:rPr>
              <a:t>en el que podamos soñar juntos, rezar juntos, anhelar juntos, sufrir juntos, buscar juntos, </a:t>
            </a:r>
            <a:r>
              <a:rPr lang="es-AR" sz="2200" dirty="0" smtClean="0"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s-AR" sz="2200" dirty="0">
                <a:latin typeface="Candara" charset="0"/>
                <a:ea typeface="Candara" charset="0"/>
                <a:cs typeface="Candara" charset="0"/>
              </a:rPr>
              <a:t>caminar juntos, imaginar juntos, construir juntos, esperanzarnos juntos</a:t>
            </a:r>
            <a:r>
              <a:rPr lang="es-ES" sz="2200" dirty="0">
                <a:latin typeface="Candara" charset="0"/>
                <a:ea typeface="Candara" charset="0"/>
                <a:cs typeface="Candara" charset="0"/>
              </a:rPr>
              <a:t>. </a:t>
            </a:r>
            <a:endParaRPr lang="es-CO" sz="2200" dirty="0">
              <a:latin typeface="Candara" charset="0"/>
              <a:ea typeface="Candara" charset="0"/>
              <a:cs typeface="Candara" charset="0"/>
            </a:endParaRPr>
          </a:p>
          <a:p>
            <a:r>
              <a:rPr lang="es-ES" sz="2400" dirty="0" smtClean="0"/>
              <a:t> </a:t>
            </a:r>
            <a:endParaRPr lang="es-ES_tradnl" sz="2400" b="1" dirty="0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4745" y="3875454"/>
            <a:ext cx="8120736" cy="285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992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57 CuadroTexto"/>
          <p:cNvSpPr txBox="1">
            <a:spLocks/>
          </p:cNvSpPr>
          <p:nvPr/>
        </p:nvSpPr>
        <p:spPr>
          <a:xfrm>
            <a:off x="591416" y="787092"/>
            <a:ext cx="11309639" cy="535531"/>
          </a:xfrm>
          <a:prstGeom prst="rect">
            <a:avLst/>
          </a:prstGeom>
          <a:solidFill>
            <a:srgbClr val="007E7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s-A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CONCLUSIONES</a:t>
            </a:r>
            <a:endParaRPr lang="es-A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641231" y="210235"/>
            <a:ext cx="103845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latinLnBrk="1"/>
            <a:r>
              <a:rPr lang="es-ES" altLang="ko-KR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halkduster" charset="0"/>
                <a:ea typeface="Chalkduster" charset="0"/>
                <a:cs typeface="Chalkduster" charset="0"/>
              </a:rPr>
              <a:t>24º CONGRESO INTERAMERICANO DE EDUCACIÓN CATÓLICA– BRASIL 2016</a:t>
            </a:r>
            <a:endParaRPr lang="en-US" altLang="ko-KR" b="1" dirty="0">
              <a:solidFill>
                <a:prstClr val="black">
                  <a:lumMod val="75000"/>
                  <a:lumOff val="25000"/>
                </a:prstClr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591415" y="1530148"/>
            <a:ext cx="5621815" cy="455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07000"/>
              </a:lnSpc>
              <a:spcAft>
                <a:spcPts val="0"/>
              </a:spcAft>
            </a:pPr>
            <a:r>
              <a:rPr lang="es-ES" sz="2600" b="1" dirty="0">
                <a:latin typeface="Candara" charset="0"/>
                <a:ea typeface="Candara" charset="0"/>
                <a:cs typeface="Candara" charset="0"/>
              </a:rPr>
              <a:t>SEPTIMA CONCLUSIÓN. FORMACION PERMANENTE</a:t>
            </a:r>
            <a:endParaRPr lang="es-CO" sz="2600" b="1" dirty="0">
              <a:latin typeface="Candara" charset="0"/>
              <a:ea typeface="Candara" charset="0"/>
              <a:cs typeface="Candara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sz="2600" dirty="0">
                <a:latin typeface="Candara" charset="0"/>
                <a:ea typeface="Candara" charset="0"/>
                <a:cs typeface="Candara" charset="0"/>
              </a:rPr>
              <a:t> </a:t>
            </a:r>
            <a:endParaRPr lang="es-CO" sz="2600" dirty="0"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" sz="2500" dirty="0">
                <a:latin typeface="Candara" charset="0"/>
                <a:ea typeface="Candara" charset="0"/>
                <a:cs typeface="Candara" charset="0"/>
              </a:rPr>
              <a:t>Sin educadores </a:t>
            </a:r>
            <a:r>
              <a:rPr lang="es-ES" sz="2500" b="1" dirty="0">
                <a:latin typeface="Candara" charset="0"/>
                <a:ea typeface="Candara" charset="0"/>
                <a:cs typeface="Candara" charset="0"/>
              </a:rPr>
              <a:t>formados profesional, pedagógica, pastoral y espiritualmente  </a:t>
            </a:r>
            <a:r>
              <a:rPr lang="es-ES" sz="2500" dirty="0">
                <a:latin typeface="Candara" charset="0"/>
                <a:ea typeface="Candara" charset="0"/>
                <a:cs typeface="Candara" charset="0"/>
              </a:rPr>
              <a:t>es imposible la renovación y una escuela de calidad que esté a la altura de los requerimientos de esta compleja época. </a:t>
            </a:r>
            <a:endParaRPr lang="es-ES" sz="2500" dirty="0" smtClean="0">
              <a:latin typeface="Candara" charset="0"/>
              <a:ea typeface="Candara" charset="0"/>
              <a:cs typeface="Candara" charset="0"/>
            </a:endParaRPr>
          </a:p>
          <a:p>
            <a:pPr algn="just"/>
            <a:endParaRPr lang="es-ES" sz="2500" dirty="0" smtClean="0"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" sz="2500" b="1" dirty="0" smtClean="0">
                <a:latin typeface="Candara" charset="0"/>
                <a:ea typeface="Candara" charset="0"/>
                <a:cs typeface="Candara" charset="0"/>
              </a:rPr>
              <a:t>La mayor amenaza para la Escuela Católica puede ser nosotros mismos.</a:t>
            </a:r>
            <a:endParaRPr lang="es-ES_tradnl" sz="2500" b="1" dirty="0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9255" y="1943048"/>
            <a:ext cx="5511800" cy="4481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720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57 CuadroTexto"/>
          <p:cNvSpPr txBox="1">
            <a:spLocks/>
          </p:cNvSpPr>
          <p:nvPr/>
        </p:nvSpPr>
        <p:spPr>
          <a:xfrm>
            <a:off x="591416" y="787092"/>
            <a:ext cx="11309639" cy="535531"/>
          </a:xfrm>
          <a:prstGeom prst="rect">
            <a:avLst/>
          </a:prstGeom>
          <a:solidFill>
            <a:srgbClr val="007E7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s-A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CONCLUSIONES</a:t>
            </a:r>
            <a:endParaRPr lang="es-A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641231" y="210235"/>
            <a:ext cx="103845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latinLnBrk="1"/>
            <a:r>
              <a:rPr lang="es-ES" altLang="ko-KR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halkduster" charset="0"/>
                <a:ea typeface="Chalkduster" charset="0"/>
                <a:cs typeface="Chalkduster" charset="0"/>
              </a:rPr>
              <a:t>24º CONGRESO INTERAMERICANO DE EDUCACIÓN CATÓLICA– BRASIL 2016</a:t>
            </a:r>
            <a:endParaRPr lang="en-US" altLang="ko-KR" b="1" dirty="0">
              <a:solidFill>
                <a:prstClr val="black">
                  <a:lumMod val="75000"/>
                  <a:lumOff val="25000"/>
                </a:prstClr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591416" y="1416408"/>
            <a:ext cx="7574581" cy="5204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07000"/>
              </a:lnSpc>
              <a:spcAft>
                <a:spcPts val="0"/>
              </a:spcAft>
            </a:pPr>
            <a:r>
              <a:rPr lang="es-ES" sz="2600" b="1" dirty="0">
                <a:latin typeface="Candara" charset="0"/>
                <a:ea typeface="Times New Roman" charset="0"/>
                <a:cs typeface="Arial" charset="0"/>
              </a:rPr>
              <a:t>OCTAVA CONCLUSIÓN</a:t>
            </a:r>
            <a:r>
              <a:rPr lang="es-ES" sz="2600" b="1">
                <a:latin typeface="Candara" charset="0"/>
                <a:ea typeface="Times New Roman" charset="0"/>
                <a:cs typeface="Arial" charset="0"/>
              </a:rPr>
              <a:t>: </a:t>
            </a:r>
            <a:r>
              <a:rPr lang="es-ES" sz="2600" b="1" smtClean="0">
                <a:latin typeface="Candara" charset="0"/>
                <a:ea typeface="Times New Roman" charset="0"/>
                <a:cs typeface="Arial" charset="0"/>
              </a:rPr>
              <a:t>HOSPITAL DE </a:t>
            </a:r>
            <a:r>
              <a:rPr lang="es-ES" sz="2600" b="1" dirty="0">
                <a:latin typeface="Candara" charset="0"/>
                <a:ea typeface="Times New Roman" charset="0"/>
                <a:cs typeface="Arial" charset="0"/>
              </a:rPr>
              <a:t>CAMPAÑA </a:t>
            </a:r>
            <a:endParaRPr lang="es-CO" sz="2600" b="1" dirty="0">
              <a:effectLst/>
              <a:latin typeface="Cambria" charset="0"/>
              <a:ea typeface="Cambria" charset="0"/>
              <a:cs typeface="Times New Roman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591415" y="2068389"/>
            <a:ext cx="5692153" cy="4373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07000"/>
              </a:lnSpc>
              <a:spcAft>
                <a:spcPts val="0"/>
              </a:spcAft>
            </a:pPr>
            <a:r>
              <a:rPr lang="es-ES" sz="2600" dirty="0">
                <a:latin typeface="Candara" charset="0"/>
                <a:ea typeface="Candara" charset="0"/>
                <a:cs typeface="Candara" charset="0"/>
              </a:rPr>
              <a:t>Hace referencia a una </a:t>
            </a:r>
            <a:r>
              <a:rPr lang="es-ES" sz="2600" b="1" dirty="0">
                <a:latin typeface="Candara" charset="0"/>
                <a:ea typeface="Candara" charset="0"/>
                <a:cs typeface="Candara" charset="0"/>
              </a:rPr>
              <a:t>escuela católica </a:t>
            </a:r>
            <a:r>
              <a:rPr lang="es-ES" sz="2600" b="1" dirty="0" smtClean="0">
                <a:latin typeface="Candara" charset="0"/>
                <a:ea typeface="Candara" charset="0"/>
                <a:cs typeface="Candara" charset="0"/>
              </a:rPr>
              <a:t>nómada, </a:t>
            </a:r>
            <a:r>
              <a:rPr lang="es-ES" sz="2600" b="1" dirty="0">
                <a:latin typeface="Candara" charset="0"/>
                <a:ea typeface="Candara" charset="0"/>
                <a:cs typeface="Candara" charset="0"/>
              </a:rPr>
              <a:t>en salida</a:t>
            </a:r>
            <a:r>
              <a:rPr lang="es-ES" sz="2600" dirty="0">
                <a:latin typeface="Candara" charset="0"/>
                <a:ea typeface="Candara" charset="0"/>
                <a:cs typeface="Candara" charset="0"/>
              </a:rPr>
              <a:t>, no instalada en sus esclerosis institucionales, profética que esperanza y cura heridas en las periferias. </a:t>
            </a:r>
            <a:endParaRPr lang="es-ES" sz="2600" dirty="0" smtClean="0">
              <a:latin typeface="Candara" charset="0"/>
              <a:ea typeface="Candara" charset="0"/>
              <a:cs typeface="Candara" charset="0"/>
            </a:endParaRPr>
          </a:p>
          <a:p>
            <a:pPr algn="just" fontAlgn="base">
              <a:lnSpc>
                <a:spcPct val="107000"/>
              </a:lnSpc>
              <a:spcAft>
                <a:spcPts val="0"/>
              </a:spcAft>
            </a:pPr>
            <a:endParaRPr lang="es-CO" sz="2600" dirty="0">
              <a:latin typeface="Candara" charset="0"/>
              <a:ea typeface="Candara" charset="0"/>
              <a:cs typeface="Candara" charset="0"/>
            </a:endParaRPr>
          </a:p>
          <a:p>
            <a:pPr algn="just" fontAlgn="base">
              <a:lnSpc>
                <a:spcPct val="107000"/>
              </a:lnSpc>
              <a:spcAft>
                <a:spcPts val="0"/>
              </a:spcAft>
            </a:pPr>
            <a:r>
              <a:rPr lang="es-ES" sz="2600" dirty="0">
                <a:latin typeface="Candara" charset="0"/>
                <a:ea typeface="Candara" charset="0"/>
                <a:cs typeface="Candara" charset="0"/>
              </a:rPr>
              <a:t>Los hospitales de campaña no están en el centro, están en las márgenes, </a:t>
            </a:r>
            <a:r>
              <a:rPr lang="es-ES" sz="2600" b="1" dirty="0">
                <a:latin typeface="Candara" charset="0"/>
                <a:ea typeface="Candara" charset="0"/>
                <a:cs typeface="Candara" charset="0"/>
              </a:rPr>
              <a:t>el hospital de campaña va a la gente no espera que la gente venga a el</a:t>
            </a:r>
            <a:r>
              <a:rPr lang="es-ES" b="1" dirty="0">
                <a:latin typeface="Candara" charset="0"/>
                <a:ea typeface="Times New Roman" charset="0"/>
                <a:cs typeface="Arial" charset="0"/>
              </a:rPr>
              <a:t>. </a:t>
            </a:r>
            <a:endParaRPr lang="es-CO" sz="1600" b="1" dirty="0">
              <a:effectLst/>
              <a:latin typeface="Cambria" charset="0"/>
              <a:ea typeface="Cambria" charset="0"/>
              <a:cs typeface="Times New Roman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0768" y="2030656"/>
            <a:ext cx="5005755" cy="446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56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57 CuadroTexto"/>
          <p:cNvSpPr txBox="1">
            <a:spLocks/>
          </p:cNvSpPr>
          <p:nvPr/>
        </p:nvSpPr>
        <p:spPr>
          <a:xfrm>
            <a:off x="591416" y="787092"/>
            <a:ext cx="11309639" cy="535531"/>
          </a:xfrm>
          <a:prstGeom prst="rect">
            <a:avLst/>
          </a:prstGeom>
          <a:solidFill>
            <a:srgbClr val="007E7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s-A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CONCLUSIONES</a:t>
            </a:r>
            <a:endParaRPr lang="es-A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641231" y="210235"/>
            <a:ext cx="103845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latinLnBrk="1"/>
            <a:r>
              <a:rPr lang="es-ES" altLang="ko-KR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halkduster" charset="0"/>
                <a:ea typeface="Chalkduster" charset="0"/>
                <a:cs typeface="Chalkduster" charset="0"/>
              </a:rPr>
              <a:t>24º CONGRESO INTERAMERICANO DE EDUCACIÓN CATÓLICA– BRASIL 2016</a:t>
            </a:r>
            <a:endParaRPr lang="en-US" altLang="ko-KR" b="1" dirty="0">
              <a:solidFill>
                <a:prstClr val="black">
                  <a:lumMod val="75000"/>
                  <a:lumOff val="25000"/>
                </a:prstClr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492369" y="1530148"/>
            <a:ext cx="11408686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125"/>
              </a:spcBef>
              <a:spcAft>
                <a:spcPts val="1125"/>
              </a:spcAft>
            </a:pPr>
            <a:r>
              <a:rPr lang="es-AR" sz="2600" dirty="0">
                <a:latin typeface="Candara" charset="0"/>
                <a:ea typeface="Times New Roman" charset="0"/>
                <a:cs typeface="Arial" charset="0"/>
              </a:rPr>
              <a:t>Una escuela católica que evangeliza es </a:t>
            </a:r>
            <a:r>
              <a:rPr lang="es-AR" sz="2600" b="1" dirty="0">
                <a:latin typeface="Candara" charset="0"/>
                <a:ea typeface="Times New Roman" charset="0"/>
                <a:cs typeface="Arial" charset="0"/>
              </a:rPr>
              <a:t>una escuela que humaniza, abierta a todos</a:t>
            </a:r>
            <a:r>
              <a:rPr lang="es-AR" sz="2600" dirty="0">
                <a:latin typeface="Candara" charset="0"/>
                <a:ea typeface="Times New Roman" charset="0"/>
                <a:cs typeface="Arial" charset="0"/>
              </a:rPr>
              <a:t>, no transmisora de un doctrinarismo abstracto sin rostros humanos a los que cuidar y de un eticismo disciplinario sin bondad que impide el caminar y la superación y que oprime con la frialdad de las normas.</a:t>
            </a:r>
            <a:endParaRPr lang="es-CO" sz="2600" dirty="0">
              <a:effectLst/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3969" y="3329354"/>
            <a:ext cx="8135816" cy="3262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399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57 CuadroTexto"/>
          <p:cNvSpPr txBox="1">
            <a:spLocks/>
          </p:cNvSpPr>
          <p:nvPr/>
        </p:nvSpPr>
        <p:spPr>
          <a:xfrm>
            <a:off x="591416" y="787092"/>
            <a:ext cx="11309639" cy="535531"/>
          </a:xfrm>
          <a:prstGeom prst="rect">
            <a:avLst/>
          </a:prstGeom>
          <a:solidFill>
            <a:srgbClr val="007E7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s-A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BIBLIOGRAF</a:t>
            </a:r>
            <a:r>
              <a:rPr lang="es-E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ÍA </a:t>
            </a:r>
            <a:r>
              <a:rPr lang="es-ES" sz="3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– PARA PROFUNDIZAR</a:t>
            </a:r>
            <a:endParaRPr lang="es-A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641231" y="210235"/>
            <a:ext cx="103845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latinLnBrk="1"/>
            <a:r>
              <a:rPr lang="es-ES" altLang="ko-KR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halkduster" charset="0"/>
                <a:ea typeface="Chalkduster" charset="0"/>
                <a:cs typeface="Chalkduster" charset="0"/>
              </a:rPr>
              <a:t>24º CONGRESO INTERAMERICANO DE EDUCACIÓN CATÓLICA– BRASIL 2016</a:t>
            </a:r>
            <a:endParaRPr lang="en-US" altLang="ko-KR" b="1" dirty="0">
              <a:solidFill>
                <a:prstClr val="black">
                  <a:lumMod val="75000"/>
                  <a:lumOff val="25000"/>
                </a:prstClr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591416" y="1624519"/>
            <a:ext cx="1130963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600" noProof="1" smtClean="0">
                <a:latin typeface="Candara" charset="0"/>
                <a:ea typeface="Candara" charset="0"/>
                <a:cs typeface="Candara" charset="0"/>
              </a:rPr>
              <a:t>Padre Pedro Aguado, Sch. P. S</a:t>
            </a:r>
            <a:r>
              <a:rPr lang="es-ES" sz="2600" noProof="1" smtClean="0">
                <a:latin typeface="Candara" charset="0"/>
                <a:ea typeface="Candara" charset="0"/>
                <a:cs typeface="Candara" charset="0"/>
              </a:rPr>
              <a:t>íntesis conclusiva del Congreso Internacional de Educación Católica. 21 de noviembre de 2015.</a:t>
            </a:r>
          </a:p>
          <a:p>
            <a:pPr algn="just"/>
            <a:endParaRPr lang="es-ES" sz="2600" noProof="1" smtClean="0"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" sz="2600" noProof="1" smtClean="0">
                <a:latin typeface="Candara" charset="0"/>
                <a:ea typeface="Candara" charset="0"/>
                <a:cs typeface="Candara" charset="0"/>
              </a:rPr>
              <a:t>Padre Alberto Bustamante. Conclusiones del 24º Congreso Interamericano de Educación Católica. 15 de enero de 2016.</a:t>
            </a:r>
            <a:endParaRPr lang="es-ES_tradnl" sz="2600" noProof="1">
              <a:latin typeface="Candara" charset="0"/>
              <a:ea typeface="Candara" charset="0"/>
              <a:cs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387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415" y="627471"/>
            <a:ext cx="9933515" cy="4814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97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57 CuadroTexto"/>
          <p:cNvSpPr txBox="1">
            <a:spLocks/>
          </p:cNvSpPr>
          <p:nvPr/>
        </p:nvSpPr>
        <p:spPr>
          <a:xfrm>
            <a:off x="591416" y="787092"/>
            <a:ext cx="11309639" cy="535531"/>
          </a:xfrm>
          <a:prstGeom prst="rect">
            <a:avLst/>
          </a:prstGeom>
          <a:solidFill>
            <a:srgbClr val="007E7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s-A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CONCLUSIONES</a:t>
            </a:r>
            <a:endParaRPr lang="es-A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3540369" y="210235"/>
            <a:ext cx="84853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latinLnBrk="1"/>
            <a:r>
              <a:rPr lang="en-US" altLang="ko-KR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halkduster" charset="0"/>
                <a:ea typeface="Chalkduster" charset="0"/>
                <a:cs typeface="Chalkduster" charset="0"/>
              </a:rPr>
              <a:t>CONGRESO MUNDIAL DE EDUCACI</a:t>
            </a:r>
            <a:r>
              <a:rPr lang="es-ES" altLang="ko-KR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halkduster" charset="0"/>
                <a:ea typeface="Chalkduster" charset="0"/>
                <a:cs typeface="Chalkduster" charset="0"/>
              </a:rPr>
              <a:t>ÓN CATÓLICA – ROMA 2015</a:t>
            </a:r>
            <a:endParaRPr lang="en-US" altLang="ko-KR" b="1" dirty="0">
              <a:solidFill>
                <a:prstClr val="black">
                  <a:lumMod val="75000"/>
                  <a:lumOff val="25000"/>
                </a:prstClr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591416" y="1441938"/>
            <a:ext cx="1130963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600" noProof="1" smtClean="0">
                <a:latin typeface="Candara" charset="0"/>
                <a:ea typeface="Candara" charset="0"/>
                <a:cs typeface="Candara" charset="0"/>
              </a:rPr>
              <a:t>El Congreso Mundial de Educaci</a:t>
            </a:r>
            <a:r>
              <a:rPr lang="es-ES" sz="2600" noProof="1" smtClean="0">
                <a:latin typeface="Candara" charset="0"/>
                <a:ea typeface="Candara" charset="0"/>
                <a:cs typeface="Candara" charset="0"/>
              </a:rPr>
              <a:t>ón Católica desarrollado en Roma del 18 al 21 de noviembre de 2015, presentó las siguientes conclusiones por el Padre Pedro Aguado, Sch. P:</a:t>
            </a:r>
          </a:p>
        </p:txBody>
      </p:sp>
      <p:sp>
        <p:nvSpPr>
          <p:cNvPr id="3" name="Rectángulo 2"/>
          <p:cNvSpPr/>
          <p:nvPr/>
        </p:nvSpPr>
        <p:spPr>
          <a:xfrm>
            <a:off x="591416" y="3135269"/>
            <a:ext cx="5000492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es-ES" sz="2600" noProof="1" smtClean="0">
                <a:latin typeface="Candara" charset="0"/>
                <a:ea typeface="Candara" charset="0"/>
                <a:cs typeface="Candara" charset="0"/>
              </a:rPr>
              <a:t>Identidad </a:t>
            </a:r>
            <a:r>
              <a:rPr lang="es-ES" sz="2600" noProof="1">
                <a:latin typeface="Candara" charset="0"/>
                <a:ea typeface="Candara" charset="0"/>
                <a:cs typeface="Candara" charset="0"/>
              </a:rPr>
              <a:t>y misión</a:t>
            </a:r>
          </a:p>
          <a:p>
            <a:pPr marL="514350" indent="-514350">
              <a:buAutoNum type="arabicPeriod"/>
            </a:pPr>
            <a:r>
              <a:rPr lang="es-ES" sz="2600" noProof="1">
                <a:latin typeface="Candara" charset="0"/>
                <a:ea typeface="Candara" charset="0"/>
                <a:cs typeface="Candara" charset="0"/>
              </a:rPr>
              <a:t>Los sujetos que interactúan en la educación católica</a:t>
            </a:r>
          </a:p>
          <a:p>
            <a:pPr marL="514350" indent="-514350">
              <a:buAutoNum type="arabicPeriod"/>
            </a:pPr>
            <a:r>
              <a:rPr lang="es-ES" sz="2600" noProof="1">
                <a:latin typeface="Candara" charset="0"/>
                <a:ea typeface="Candara" charset="0"/>
                <a:cs typeface="Candara" charset="0"/>
              </a:rPr>
              <a:t>La formación de los formadores</a:t>
            </a:r>
          </a:p>
          <a:p>
            <a:pPr marL="514350" indent="-514350">
              <a:buAutoNum type="arabicPeriod"/>
            </a:pPr>
            <a:r>
              <a:rPr lang="es-ES" sz="2600" noProof="1">
                <a:latin typeface="Candara" charset="0"/>
                <a:ea typeface="Candara" charset="0"/>
                <a:cs typeface="Candara" charset="0"/>
              </a:rPr>
              <a:t>Los grandes desafíos.</a:t>
            </a:r>
            <a:endParaRPr lang="es-ES_tradnl" sz="2600" noProof="1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6031" y="2977660"/>
            <a:ext cx="6030057" cy="306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630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57 CuadroTexto"/>
          <p:cNvSpPr txBox="1">
            <a:spLocks/>
          </p:cNvSpPr>
          <p:nvPr/>
        </p:nvSpPr>
        <p:spPr>
          <a:xfrm>
            <a:off x="591416" y="787092"/>
            <a:ext cx="11309639" cy="535531"/>
          </a:xfrm>
          <a:prstGeom prst="rect">
            <a:avLst/>
          </a:prstGeom>
          <a:solidFill>
            <a:srgbClr val="007E7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s-A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CONCLUSIONES</a:t>
            </a:r>
            <a:endParaRPr lang="es-A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3540369" y="210235"/>
            <a:ext cx="84853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latinLnBrk="1"/>
            <a:r>
              <a:rPr lang="en-US" altLang="ko-KR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halkduster" charset="0"/>
                <a:ea typeface="Chalkduster" charset="0"/>
                <a:cs typeface="Chalkduster" charset="0"/>
              </a:rPr>
              <a:t>CONGRESO MUNDIAL DE EDUCACI</a:t>
            </a:r>
            <a:r>
              <a:rPr lang="es-ES" altLang="ko-KR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halkduster" charset="0"/>
                <a:ea typeface="Chalkduster" charset="0"/>
                <a:cs typeface="Chalkduster" charset="0"/>
              </a:rPr>
              <a:t>ÓN CATÓLICA – ROMA 2015</a:t>
            </a:r>
            <a:endParaRPr lang="en-US" altLang="ko-KR" b="1" dirty="0">
              <a:solidFill>
                <a:prstClr val="black">
                  <a:lumMod val="75000"/>
                  <a:lumOff val="25000"/>
                </a:prstClr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591416" y="1530148"/>
            <a:ext cx="1130963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600" b="1" dirty="0" smtClean="0">
                <a:latin typeface="Candara" charset="0"/>
                <a:ea typeface="Candara" charset="0"/>
                <a:cs typeface="Candara" charset="0"/>
              </a:rPr>
              <a:t>I. IDENTIDAD Y MISI</a:t>
            </a:r>
            <a:r>
              <a:rPr lang="es-ES" sz="2600" b="1" dirty="0" smtClean="0">
                <a:latin typeface="Candara" charset="0"/>
                <a:ea typeface="Candara" charset="0"/>
                <a:cs typeface="Candara" charset="0"/>
              </a:rPr>
              <a:t>ÓN</a:t>
            </a:r>
            <a:endParaRPr lang="es-ES_tradnl" sz="26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591416" y="2145323"/>
            <a:ext cx="5762492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600" noProof="1" smtClean="0">
                <a:latin typeface="Candara" charset="0"/>
                <a:ea typeface="Candara" charset="0"/>
                <a:cs typeface="Candara" charset="0"/>
              </a:rPr>
              <a:t>La misi</a:t>
            </a:r>
            <a:r>
              <a:rPr lang="es-ES" sz="2600" noProof="1" smtClean="0">
                <a:latin typeface="Candara" charset="0"/>
                <a:ea typeface="Candara" charset="0"/>
                <a:cs typeface="Candara" charset="0"/>
              </a:rPr>
              <a:t>ón expresa la identidad, y ésta garantiza la misión.</a:t>
            </a:r>
          </a:p>
          <a:p>
            <a:pPr algn="just"/>
            <a:endParaRPr lang="es-ES" sz="2600" noProof="1" smtClean="0"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" sz="2600" noProof="1" smtClean="0">
                <a:latin typeface="Candara" charset="0"/>
                <a:ea typeface="Candara" charset="0"/>
                <a:cs typeface="Candara" charset="0"/>
              </a:rPr>
              <a:t>Existe un vínculo estrecho entre identidad y misión de nuestras instituciones educativas. </a:t>
            </a:r>
            <a:r>
              <a:rPr lang="es-ES" sz="2600" b="1" noProof="1" smtClean="0">
                <a:latin typeface="Candara" charset="0"/>
                <a:ea typeface="Candara" charset="0"/>
                <a:cs typeface="Candara" charset="0"/>
              </a:rPr>
              <a:t>Un vínculo que se fundamente en el sentido mismo de la educación católica.</a:t>
            </a:r>
          </a:p>
          <a:p>
            <a:pPr algn="just"/>
            <a:endParaRPr lang="es-ES" sz="2600" noProof="1">
              <a:solidFill>
                <a:srgbClr val="00B0F0"/>
              </a:solidFill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" sz="2600" noProof="1" smtClean="0">
                <a:latin typeface="Candara" charset="0"/>
                <a:ea typeface="Candara" charset="0"/>
                <a:cs typeface="Candara" charset="0"/>
              </a:rPr>
              <a:t>La misión educativa brota de la identidad.</a:t>
            </a:r>
            <a:endParaRPr lang="es-ES_tradnl" sz="2600" noProof="1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7636" y="2230116"/>
            <a:ext cx="5249828" cy="399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902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57 CuadroTexto"/>
          <p:cNvSpPr txBox="1">
            <a:spLocks/>
          </p:cNvSpPr>
          <p:nvPr/>
        </p:nvSpPr>
        <p:spPr>
          <a:xfrm>
            <a:off x="591416" y="787092"/>
            <a:ext cx="11309639" cy="535531"/>
          </a:xfrm>
          <a:prstGeom prst="rect">
            <a:avLst/>
          </a:prstGeom>
          <a:solidFill>
            <a:srgbClr val="007E7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s-A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CONCLUSIONES</a:t>
            </a:r>
            <a:endParaRPr lang="es-A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3540369" y="210235"/>
            <a:ext cx="84853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latinLnBrk="1"/>
            <a:r>
              <a:rPr lang="en-US" altLang="ko-KR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halkduster" charset="0"/>
                <a:ea typeface="Chalkduster" charset="0"/>
                <a:cs typeface="Chalkduster" charset="0"/>
              </a:rPr>
              <a:t>CONGRESO MUNDIAL DE EDUCACI</a:t>
            </a:r>
            <a:r>
              <a:rPr lang="es-ES" altLang="ko-KR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halkduster" charset="0"/>
                <a:ea typeface="Chalkduster" charset="0"/>
                <a:cs typeface="Chalkduster" charset="0"/>
              </a:rPr>
              <a:t>ÓN CATÓLICA – ROMA 2015</a:t>
            </a:r>
            <a:endParaRPr lang="en-US" altLang="ko-KR" b="1" dirty="0">
              <a:solidFill>
                <a:prstClr val="black">
                  <a:lumMod val="75000"/>
                  <a:lumOff val="25000"/>
                </a:prstClr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591416" y="1530148"/>
            <a:ext cx="1130963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600" b="1" dirty="0" smtClean="0">
                <a:latin typeface="Candara" charset="0"/>
                <a:ea typeface="Candara" charset="0"/>
                <a:cs typeface="Candara" charset="0"/>
              </a:rPr>
              <a:t>I. IDENTIDAD Y MISI</a:t>
            </a:r>
            <a:r>
              <a:rPr lang="es-ES" sz="2600" b="1" dirty="0" smtClean="0">
                <a:latin typeface="Candara" charset="0"/>
                <a:ea typeface="Candara" charset="0"/>
                <a:cs typeface="Candara" charset="0"/>
              </a:rPr>
              <a:t>ÓN</a:t>
            </a:r>
            <a:endParaRPr lang="es-ES_tradnl" sz="26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591416" y="2022591"/>
            <a:ext cx="1130963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600" dirty="0" smtClean="0">
                <a:latin typeface="Candara" charset="0"/>
                <a:ea typeface="Candara" charset="0"/>
                <a:cs typeface="Candara" charset="0"/>
              </a:rPr>
              <a:t>Las instituciones </a:t>
            </a:r>
            <a:r>
              <a:rPr lang="es-ES_tradnl" sz="2600" dirty="0" err="1" smtClean="0">
                <a:latin typeface="Candara" charset="0"/>
                <a:ea typeface="Candara" charset="0"/>
                <a:cs typeface="Candara" charset="0"/>
              </a:rPr>
              <a:t>cat</a:t>
            </a:r>
            <a:r>
              <a:rPr lang="es-ES" sz="2600" dirty="0" smtClean="0">
                <a:latin typeface="Candara" charset="0"/>
                <a:ea typeface="Candara" charset="0"/>
                <a:cs typeface="Candara" charset="0"/>
              </a:rPr>
              <a:t>ólicas están llamadas hoy a </a:t>
            </a:r>
            <a:r>
              <a:rPr lang="es-ES" sz="2600" b="1" dirty="0" smtClean="0">
                <a:latin typeface="Candara" charset="0"/>
                <a:ea typeface="Candara" charset="0"/>
                <a:cs typeface="Candara" charset="0"/>
              </a:rPr>
              <a:t>reflexionar sobre el papel decisivo que la educación católica puede desempeñar en el contexto de la evangelización</a:t>
            </a:r>
            <a:r>
              <a:rPr lang="es-ES" sz="2600" dirty="0" smtClean="0">
                <a:latin typeface="Candara" charset="0"/>
                <a:ea typeface="Candara" charset="0"/>
                <a:cs typeface="Candara" charset="0"/>
              </a:rPr>
              <a:t> y sobre su corresponsabilidad eclesial en esta tarea.</a:t>
            </a:r>
            <a:endParaRPr lang="es-ES_tradnl" sz="2600" dirty="0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2275" y="3434861"/>
            <a:ext cx="9718431" cy="3164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492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57 CuadroTexto"/>
          <p:cNvSpPr txBox="1">
            <a:spLocks/>
          </p:cNvSpPr>
          <p:nvPr/>
        </p:nvSpPr>
        <p:spPr>
          <a:xfrm>
            <a:off x="591416" y="787092"/>
            <a:ext cx="11309639" cy="535531"/>
          </a:xfrm>
          <a:prstGeom prst="rect">
            <a:avLst/>
          </a:prstGeom>
          <a:solidFill>
            <a:srgbClr val="007E7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s-A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CONCLUSIONES</a:t>
            </a:r>
            <a:endParaRPr lang="es-A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3540369" y="210235"/>
            <a:ext cx="84853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latinLnBrk="1"/>
            <a:r>
              <a:rPr lang="en-US" altLang="ko-KR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halkduster" charset="0"/>
                <a:ea typeface="Chalkduster" charset="0"/>
                <a:cs typeface="Chalkduster" charset="0"/>
              </a:rPr>
              <a:t>CONGRESO MUNDIAL DE EDUCACI</a:t>
            </a:r>
            <a:r>
              <a:rPr lang="es-ES" altLang="ko-KR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halkduster" charset="0"/>
                <a:ea typeface="Chalkduster" charset="0"/>
                <a:cs typeface="Chalkduster" charset="0"/>
              </a:rPr>
              <a:t>ÓN CATÓLICA – ROMA 2015</a:t>
            </a:r>
            <a:endParaRPr lang="en-US" altLang="ko-KR" b="1" dirty="0">
              <a:solidFill>
                <a:prstClr val="black">
                  <a:lumMod val="75000"/>
                  <a:lumOff val="25000"/>
                </a:prstClr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591416" y="1530148"/>
            <a:ext cx="1130963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600" b="1" dirty="0" smtClean="0">
                <a:latin typeface="Candara" charset="0"/>
                <a:ea typeface="Candara" charset="0"/>
                <a:cs typeface="Candara" charset="0"/>
              </a:rPr>
              <a:t>I. IDENTIDAD Y MISI</a:t>
            </a:r>
            <a:r>
              <a:rPr lang="es-ES" sz="2600" b="1" dirty="0" smtClean="0">
                <a:latin typeface="Candara" charset="0"/>
                <a:ea typeface="Candara" charset="0"/>
                <a:cs typeface="Candara" charset="0"/>
              </a:rPr>
              <a:t>ÓN</a:t>
            </a:r>
            <a:endParaRPr lang="es-ES_tradnl" sz="26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591416" y="2230116"/>
            <a:ext cx="586799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600" noProof="1" smtClean="0">
                <a:latin typeface="Candara" charset="0"/>
                <a:ea typeface="Candara" charset="0"/>
                <a:cs typeface="Candara" charset="0"/>
              </a:rPr>
              <a:t>Las escuelas y universidades cat</a:t>
            </a:r>
            <a:r>
              <a:rPr lang="es-ES" sz="2600" noProof="1" smtClean="0">
                <a:latin typeface="Candara" charset="0"/>
                <a:ea typeface="Candara" charset="0"/>
                <a:cs typeface="Candara" charset="0"/>
              </a:rPr>
              <a:t>ólicas están llamadas a </a:t>
            </a:r>
            <a:r>
              <a:rPr lang="es-ES" sz="2600" b="1" noProof="1" smtClean="0">
                <a:latin typeface="Candara" charset="0"/>
                <a:ea typeface="Candara" charset="0"/>
                <a:cs typeface="Candara" charset="0"/>
              </a:rPr>
              <a:t>asumir actitudes pro-activas para reafirmar el valor de la persona humana</a:t>
            </a:r>
            <a:r>
              <a:rPr lang="es-ES" sz="2600" noProof="1" smtClean="0">
                <a:latin typeface="Candara" charset="0"/>
                <a:ea typeface="Candara" charset="0"/>
                <a:cs typeface="Candara" charset="0"/>
              </a:rPr>
              <a:t>, superando la indiscutible exaltación del provecho y utilidad como medida de todas las opciones, de la eficiencia, de la competitividad individualista y del éxito a toda costa.</a:t>
            </a:r>
            <a:endParaRPr lang="es-ES_tradnl" sz="2600" noProof="1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9415" y="1859434"/>
            <a:ext cx="5292970" cy="4277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718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57 CuadroTexto"/>
          <p:cNvSpPr txBox="1">
            <a:spLocks/>
          </p:cNvSpPr>
          <p:nvPr/>
        </p:nvSpPr>
        <p:spPr>
          <a:xfrm>
            <a:off x="591416" y="787092"/>
            <a:ext cx="11309639" cy="535531"/>
          </a:xfrm>
          <a:prstGeom prst="rect">
            <a:avLst/>
          </a:prstGeom>
          <a:solidFill>
            <a:srgbClr val="007E7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s-A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CONCLUSIONES</a:t>
            </a:r>
            <a:endParaRPr lang="es-A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3540369" y="210235"/>
            <a:ext cx="84853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latinLnBrk="1"/>
            <a:r>
              <a:rPr lang="en-US" altLang="ko-KR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halkduster" charset="0"/>
                <a:ea typeface="Chalkduster" charset="0"/>
                <a:cs typeface="Chalkduster" charset="0"/>
              </a:rPr>
              <a:t>CONGRESO MUNDIAL DE EDUCACI</a:t>
            </a:r>
            <a:r>
              <a:rPr lang="es-ES" altLang="ko-KR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halkduster" charset="0"/>
                <a:ea typeface="Chalkduster" charset="0"/>
                <a:cs typeface="Chalkduster" charset="0"/>
              </a:rPr>
              <a:t>ÓN CATÓLICA – ROMA 2015</a:t>
            </a:r>
            <a:endParaRPr lang="en-US" altLang="ko-KR" b="1" dirty="0">
              <a:solidFill>
                <a:prstClr val="black">
                  <a:lumMod val="75000"/>
                  <a:lumOff val="25000"/>
                </a:prstClr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591416" y="2143725"/>
            <a:ext cx="1122544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600" noProof="1" smtClean="0">
                <a:latin typeface="Candara" charset="0"/>
                <a:ea typeface="Candara" charset="0"/>
                <a:cs typeface="Candara" charset="0"/>
              </a:rPr>
              <a:t>La identidad exige un </a:t>
            </a:r>
            <a:r>
              <a:rPr lang="es-ES_tradnl" sz="2600" b="1" noProof="1" smtClean="0">
                <a:latin typeface="Candara" charset="0"/>
                <a:ea typeface="Candara" charset="0"/>
                <a:cs typeface="Candara" charset="0"/>
              </a:rPr>
              <a:t>proceso de identificaci</a:t>
            </a:r>
            <a:r>
              <a:rPr lang="es-ES" sz="2600" b="1" noProof="1" smtClean="0">
                <a:latin typeface="Candara" charset="0"/>
                <a:ea typeface="Candara" charset="0"/>
                <a:cs typeface="Candara" charset="0"/>
              </a:rPr>
              <a:t>ón</a:t>
            </a:r>
            <a:r>
              <a:rPr lang="es-ES" sz="2600" noProof="1" smtClean="0">
                <a:latin typeface="Candara" charset="0"/>
                <a:ea typeface="Candara" charset="0"/>
                <a:cs typeface="Candara" charset="0"/>
              </a:rPr>
              <a:t>, y </a:t>
            </a:r>
            <a:r>
              <a:rPr lang="es-ES" sz="2600" b="1" noProof="1" smtClean="0">
                <a:latin typeface="Candara" charset="0"/>
                <a:ea typeface="Candara" charset="0"/>
                <a:cs typeface="Candara" charset="0"/>
              </a:rPr>
              <a:t>la misión necesita ser vivida de modo apasionado.</a:t>
            </a:r>
            <a:endParaRPr lang="es-ES_tradnl" sz="2600" b="1" noProof="1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786" y="3036277"/>
            <a:ext cx="10503876" cy="3555763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591416" y="1530148"/>
            <a:ext cx="1130963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600" b="1" dirty="0" smtClean="0">
                <a:latin typeface="Candara" charset="0"/>
                <a:ea typeface="Candara" charset="0"/>
                <a:cs typeface="Candara" charset="0"/>
              </a:rPr>
              <a:t>I. IDENTIDAD Y MISI</a:t>
            </a:r>
            <a:r>
              <a:rPr lang="es-ES" sz="2600" b="1" dirty="0" smtClean="0">
                <a:latin typeface="Candara" charset="0"/>
                <a:ea typeface="Candara" charset="0"/>
                <a:cs typeface="Candara" charset="0"/>
              </a:rPr>
              <a:t>ÓN</a:t>
            </a:r>
            <a:endParaRPr lang="es-ES_tradnl" sz="2600" b="1" dirty="0">
              <a:latin typeface="Candara" charset="0"/>
              <a:ea typeface="Candara" charset="0"/>
              <a:cs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690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57 CuadroTexto"/>
          <p:cNvSpPr txBox="1">
            <a:spLocks/>
          </p:cNvSpPr>
          <p:nvPr/>
        </p:nvSpPr>
        <p:spPr>
          <a:xfrm>
            <a:off x="591416" y="787092"/>
            <a:ext cx="11309639" cy="535531"/>
          </a:xfrm>
          <a:prstGeom prst="rect">
            <a:avLst/>
          </a:prstGeom>
          <a:solidFill>
            <a:srgbClr val="007E7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s-A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CONCLUSIONES</a:t>
            </a:r>
            <a:endParaRPr lang="es-A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3540369" y="210235"/>
            <a:ext cx="84853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latinLnBrk="1"/>
            <a:r>
              <a:rPr lang="en-US" altLang="ko-KR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halkduster" charset="0"/>
                <a:ea typeface="Chalkduster" charset="0"/>
                <a:cs typeface="Chalkduster" charset="0"/>
              </a:rPr>
              <a:t>CONGRESO MUNDIAL DE EDUCACI</a:t>
            </a:r>
            <a:r>
              <a:rPr lang="es-ES" altLang="ko-KR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halkduster" charset="0"/>
                <a:ea typeface="Chalkduster" charset="0"/>
                <a:cs typeface="Chalkduster" charset="0"/>
              </a:rPr>
              <a:t>ÓN CATÓLICA – ROMA 2015</a:t>
            </a:r>
            <a:endParaRPr lang="en-US" altLang="ko-KR" b="1" dirty="0">
              <a:solidFill>
                <a:prstClr val="black">
                  <a:lumMod val="75000"/>
                  <a:lumOff val="25000"/>
                </a:prstClr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591416" y="1530148"/>
            <a:ext cx="1130963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600" b="1" dirty="0" smtClean="0">
                <a:latin typeface="Candara" charset="0"/>
                <a:ea typeface="Candara" charset="0"/>
                <a:cs typeface="Candara" charset="0"/>
              </a:rPr>
              <a:t>II. LOS SUJETOS QUE INTERACT</a:t>
            </a:r>
            <a:r>
              <a:rPr lang="es-ES" sz="2600" b="1" dirty="0" smtClean="0">
                <a:latin typeface="Candara" charset="0"/>
                <a:ea typeface="Candara" charset="0"/>
                <a:cs typeface="Candara" charset="0"/>
              </a:rPr>
              <a:t>ÚAN</a:t>
            </a:r>
            <a:endParaRPr lang="es-ES_tradnl" sz="2600" b="1" dirty="0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2554" y="2022591"/>
            <a:ext cx="7362093" cy="3591462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591416" y="5703838"/>
            <a:ext cx="11309639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300" i="1" noProof="1" smtClean="0">
                <a:latin typeface="Candara" charset="0"/>
                <a:ea typeface="Candara" charset="0"/>
                <a:cs typeface="Candara" charset="0"/>
              </a:rPr>
              <a:t>Gravissimun educationes </a:t>
            </a:r>
            <a:r>
              <a:rPr lang="es-ES_tradnl" sz="2300" noProof="1" smtClean="0">
                <a:latin typeface="Candara" charset="0"/>
                <a:ea typeface="Candara" charset="0"/>
                <a:cs typeface="Candara" charset="0"/>
              </a:rPr>
              <a:t>“ </a:t>
            </a:r>
            <a:r>
              <a:rPr lang="es-ES_tradnl" sz="2300" b="1" noProof="1" smtClean="0">
                <a:latin typeface="Candara" charset="0"/>
                <a:ea typeface="Candara" charset="0"/>
                <a:cs typeface="Candara" charset="0"/>
              </a:rPr>
              <a:t>el elemento carácter</a:t>
            </a:r>
            <a:r>
              <a:rPr lang="es-ES" sz="2300" b="1" noProof="1" smtClean="0">
                <a:latin typeface="Candara" charset="0"/>
                <a:ea typeface="Candara" charset="0"/>
                <a:cs typeface="Candara" charset="0"/>
              </a:rPr>
              <a:t>ístico de una institución educativa católica es crear un ambiente comunitario </a:t>
            </a:r>
            <a:r>
              <a:rPr lang="es-ES" sz="2300" noProof="1" smtClean="0">
                <a:latin typeface="Candara" charset="0"/>
                <a:ea typeface="Candara" charset="0"/>
                <a:cs typeface="Candara" charset="0"/>
              </a:rPr>
              <a:t>escolástico, animado por el espíritu evangélico de libertad y de caridad”.</a:t>
            </a:r>
            <a:endParaRPr lang="es-ES_tradnl" sz="2300" noProof="1">
              <a:latin typeface="Candara" charset="0"/>
              <a:ea typeface="Candara" charset="0"/>
              <a:cs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0325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57 CuadroTexto"/>
          <p:cNvSpPr txBox="1">
            <a:spLocks/>
          </p:cNvSpPr>
          <p:nvPr/>
        </p:nvSpPr>
        <p:spPr>
          <a:xfrm>
            <a:off x="591416" y="787092"/>
            <a:ext cx="11309639" cy="535531"/>
          </a:xfrm>
          <a:prstGeom prst="rect">
            <a:avLst/>
          </a:prstGeom>
          <a:solidFill>
            <a:srgbClr val="007E7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s-A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CONCLUSIONES</a:t>
            </a:r>
            <a:endParaRPr lang="es-A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3540369" y="210235"/>
            <a:ext cx="84853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latinLnBrk="1"/>
            <a:r>
              <a:rPr lang="en-US" altLang="ko-KR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halkduster" charset="0"/>
                <a:ea typeface="Chalkduster" charset="0"/>
                <a:cs typeface="Chalkduster" charset="0"/>
              </a:rPr>
              <a:t>CONGRESO MUNDIAL DE EDUCACI</a:t>
            </a:r>
            <a:r>
              <a:rPr lang="es-ES" altLang="ko-KR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halkduster" charset="0"/>
                <a:ea typeface="Chalkduster" charset="0"/>
                <a:cs typeface="Chalkduster" charset="0"/>
              </a:rPr>
              <a:t>ÓN CATÓLICA – ROMA 2015</a:t>
            </a:r>
            <a:endParaRPr lang="en-US" altLang="ko-KR" b="1" dirty="0">
              <a:solidFill>
                <a:prstClr val="black">
                  <a:lumMod val="75000"/>
                  <a:lumOff val="25000"/>
                </a:prstClr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591416" y="1530148"/>
            <a:ext cx="1130963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600" b="1" dirty="0" smtClean="0">
                <a:latin typeface="Candara" charset="0"/>
                <a:ea typeface="Candara" charset="0"/>
                <a:cs typeface="Candara" charset="0"/>
              </a:rPr>
              <a:t>II. LOS SUJETOS QUE INTERACT</a:t>
            </a:r>
            <a:r>
              <a:rPr lang="es-ES" sz="2600" b="1" dirty="0" smtClean="0">
                <a:latin typeface="Candara" charset="0"/>
                <a:ea typeface="Candara" charset="0"/>
                <a:cs typeface="Candara" charset="0"/>
              </a:rPr>
              <a:t>ÚAN</a:t>
            </a:r>
            <a:endParaRPr lang="es-ES_tradnl" sz="26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591415" y="2145323"/>
            <a:ext cx="7134093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600" noProof="1" smtClean="0">
                <a:latin typeface="Candara" charset="0"/>
                <a:ea typeface="Candara" charset="0"/>
                <a:cs typeface="Candara" charset="0"/>
              </a:rPr>
              <a:t>Podemos afirmar con claridad algunas convicciones:</a:t>
            </a:r>
          </a:p>
          <a:p>
            <a:pPr algn="just"/>
            <a:endParaRPr lang="es-ES_tradnl" sz="2600" noProof="1" smtClean="0">
              <a:latin typeface="Candara" charset="0"/>
              <a:ea typeface="Candara" charset="0"/>
              <a:cs typeface="Candara" charset="0"/>
            </a:endParaRPr>
          </a:p>
          <a:p>
            <a:pPr marL="514350" indent="-514350" algn="just">
              <a:buAutoNum type="alphaLcParenR"/>
            </a:pPr>
            <a:r>
              <a:rPr lang="es-ES_tradnl" sz="2500" noProof="1" smtClean="0">
                <a:latin typeface="Candara" charset="0"/>
                <a:ea typeface="Candara" charset="0"/>
                <a:cs typeface="Candara" charset="0"/>
              </a:rPr>
              <a:t>Todos somos llamados a </a:t>
            </a:r>
            <a:r>
              <a:rPr lang="es-ES_tradnl" sz="2500" b="1" noProof="1" smtClean="0">
                <a:latin typeface="Candara" charset="0"/>
                <a:ea typeface="Candara" charset="0"/>
                <a:cs typeface="Candara" charset="0"/>
              </a:rPr>
              <a:t>creer en la Educaci</a:t>
            </a:r>
            <a:r>
              <a:rPr lang="es-ES" sz="2500" b="1" noProof="1" smtClean="0">
                <a:latin typeface="Candara" charset="0"/>
                <a:ea typeface="Candara" charset="0"/>
                <a:cs typeface="Candara" charset="0"/>
              </a:rPr>
              <a:t>ón Católica</a:t>
            </a:r>
            <a:r>
              <a:rPr lang="es-ES" sz="2500" noProof="1" smtClean="0">
                <a:latin typeface="Candara" charset="0"/>
                <a:ea typeface="Candara" charset="0"/>
                <a:cs typeface="Candara" charset="0"/>
              </a:rPr>
              <a:t>, en lo que somos llamados a aportar.</a:t>
            </a:r>
          </a:p>
          <a:p>
            <a:pPr marL="514350" indent="-514350" algn="just">
              <a:buAutoNum type="alphaLcParenR"/>
            </a:pPr>
            <a:r>
              <a:rPr lang="es-ES" sz="2500" noProof="1" smtClean="0">
                <a:latin typeface="Candara" charset="0"/>
                <a:ea typeface="Candara" charset="0"/>
                <a:cs typeface="Candara" charset="0"/>
              </a:rPr>
              <a:t>Todos los sujetos que participan en la EC son llamados a </a:t>
            </a:r>
            <a:r>
              <a:rPr lang="es-ES" sz="2500" b="1" noProof="1" smtClean="0">
                <a:latin typeface="Candara" charset="0"/>
                <a:ea typeface="Candara" charset="0"/>
                <a:cs typeface="Candara" charset="0"/>
              </a:rPr>
              <a:t>crear, sostener y desarrollar la comunidad cristiana en la escuela.</a:t>
            </a:r>
          </a:p>
          <a:p>
            <a:pPr marL="514350" indent="-514350" algn="just">
              <a:buAutoNum type="alphaLcParenR"/>
            </a:pPr>
            <a:r>
              <a:rPr lang="es-ES" sz="2500" noProof="1" smtClean="0">
                <a:latin typeface="Candara" charset="0"/>
                <a:ea typeface="Candara" charset="0"/>
                <a:cs typeface="Candara" charset="0"/>
              </a:rPr>
              <a:t>Desde esta perspectiva podemos </a:t>
            </a:r>
            <a:r>
              <a:rPr lang="es-ES" sz="2500" b="1" noProof="1" smtClean="0">
                <a:latin typeface="Candara" charset="0"/>
                <a:ea typeface="Candara" charset="0"/>
                <a:cs typeface="Candara" charset="0"/>
              </a:rPr>
              <a:t>trabajar por la sostenibilidad integral</a:t>
            </a:r>
            <a:r>
              <a:rPr lang="es-ES" sz="2500" noProof="1" smtClean="0">
                <a:latin typeface="Candara" charset="0"/>
                <a:ea typeface="Candara" charset="0"/>
                <a:cs typeface="Candara" charset="0"/>
              </a:rPr>
              <a:t> de la Educación Católica.</a:t>
            </a:r>
            <a:endParaRPr lang="es-ES_tradnl" sz="2500" noProof="1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9630" y="2022591"/>
            <a:ext cx="3905917" cy="449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562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</TotalTime>
  <Words>1687</Words>
  <Application>Microsoft Macintosh PowerPoint</Application>
  <PresentationFormat>Panorámica</PresentationFormat>
  <Paragraphs>145</Paragraphs>
  <Slides>28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28</vt:i4>
      </vt:variant>
    </vt:vector>
  </HeadingPairs>
  <TitlesOfParts>
    <vt:vector size="38" baseType="lpstr">
      <vt:lpstr>Calibri Light</vt:lpstr>
      <vt:lpstr>Cambria</vt:lpstr>
      <vt:lpstr>Chalkduster</vt:lpstr>
      <vt:lpstr>맑은 고딕</vt:lpstr>
      <vt:lpstr>Arial</vt:lpstr>
      <vt:lpstr>Calibri</vt:lpstr>
      <vt:lpstr>Candara</vt:lpstr>
      <vt:lpstr>Times New Roman</vt:lpstr>
      <vt:lpstr>Tema de Office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Oscar A. Pérez Sayago</dc:creator>
  <cp:lastModifiedBy>Oscar A. Pérez Sayago</cp:lastModifiedBy>
  <cp:revision>34</cp:revision>
  <dcterms:created xsi:type="dcterms:W3CDTF">2016-03-06T13:34:47Z</dcterms:created>
  <dcterms:modified xsi:type="dcterms:W3CDTF">2016-03-14T11:55:45Z</dcterms:modified>
</cp:coreProperties>
</file>